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07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79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59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15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56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99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84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03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18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81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12192000" cy="6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04E72-A5A5-4563-81BE-C903029625A4}"/>
              </a:ext>
            </a:extLst>
          </p:cNvPr>
          <p:cNvSpPr txBox="1"/>
          <p:nvPr/>
        </p:nvSpPr>
        <p:spPr>
          <a:xfrm>
            <a:off x="1476375" y="1571625"/>
            <a:ext cx="9020175" cy="475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kern="800" spc="4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Consultoria Jurídica</a:t>
            </a:r>
          </a:p>
          <a:p>
            <a:pPr indent="450000" algn="just">
              <a:lnSpc>
                <a:spcPct val="114000"/>
              </a:lnSpc>
              <a:spcBef>
                <a:spcPts val="3600"/>
              </a:spcBef>
              <a:spcAft>
                <a:spcPts val="400"/>
              </a:spcAft>
            </a:pP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E-mail</a:t>
            </a:r>
            <a:r>
              <a:rPr lang="pt-BR" sz="2800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</a:t>
            </a: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juridico.sespa@gmail.com</a:t>
            </a:r>
          </a:p>
          <a:p>
            <a:pPr indent="450000" algn="just">
              <a:lnSpc>
                <a:spcPct val="114000"/>
              </a:lnSpc>
              <a:spcAft>
                <a:spcPts val="400"/>
              </a:spcAft>
            </a:pP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Contato</a:t>
            </a:r>
            <a:r>
              <a:rPr lang="pt-BR" sz="2800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</a:t>
            </a: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(91) 97400-2704</a:t>
            </a:r>
          </a:p>
          <a:p>
            <a:pPr indent="450000" algn="r">
              <a:lnSpc>
                <a:spcPct val="114000"/>
              </a:lnSpc>
              <a:spcAft>
                <a:spcPts val="400"/>
              </a:spcAft>
            </a:pPr>
            <a:r>
              <a:rPr lang="pt-BR" sz="2800" i="1" kern="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Muito obrigado!</a:t>
            </a:r>
          </a:p>
          <a:p>
            <a:pPr indent="450000" algn="r">
              <a:lnSpc>
                <a:spcPct val="114000"/>
              </a:lnSpc>
              <a:spcAft>
                <a:spcPts val="400"/>
              </a:spcAft>
            </a:pPr>
            <a:r>
              <a:rPr lang="pt-BR" sz="2800" b="1" kern="800" cap="small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Bruno Anunciação das Chagas</a:t>
            </a:r>
            <a:endParaRPr lang="pt-BR" sz="2800" kern="800" cap="small" spc="6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indent="450000" algn="r">
              <a:lnSpc>
                <a:spcPct val="114000"/>
              </a:lnSpc>
              <a:spcAft>
                <a:spcPts val="400"/>
              </a:spcAft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Procurador do Estado do Pará</a:t>
            </a:r>
          </a:p>
          <a:p>
            <a:pPr indent="450000" algn="r">
              <a:lnSpc>
                <a:spcPct val="114000"/>
              </a:lnSpc>
              <a:spcAft>
                <a:spcPts val="400"/>
              </a:spcAft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OAB/PA nº 20.100</a:t>
            </a:r>
          </a:p>
          <a:p>
            <a:pPr indent="450000" algn="r">
              <a:lnSpc>
                <a:spcPct val="114000"/>
              </a:lnSpc>
              <a:spcAft>
                <a:spcPts val="400"/>
              </a:spcAft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Coordenador da Consultoria Jurídica da SESPA</a:t>
            </a:r>
          </a:p>
        </p:txBody>
      </p:sp>
    </p:spTree>
    <p:extLst>
      <p:ext uri="{BB962C8B-B14F-4D97-AF65-F5344CB8AC3E}">
        <p14:creationId xmlns:p14="http://schemas.microsoft.com/office/powerpoint/2010/main" val="121782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1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04E72-A5A5-4563-81BE-C903029625A4}"/>
              </a:ext>
            </a:extLst>
          </p:cNvPr>
          <p:cNvSpPr txBox="1"/>
          <p:nvPr/>
        </p:nvSpPr>
        <p:spPr>
          <a:xfrm>
            <a:off x="447675" y="1571625"/>
            <a:ext cx="11268075" cy="409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kern="800" spc="4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Consultoria Jurídica</a:t>
            </a:r>
          </a:p>
          <a:p>
            <a:pPr algn="ctr">
              <a:lnSpc>
                <a:spcPct val="114000"/>
              </a:lnSpc>
              <a:spcAft>
                <a:spcPts val="4200"/>
              </a:spcAft>
            </a:pPr>
            <a:r>
              <a:rPr lang="pt-BR" sz="2400" i="1" kern="800" dirty="0" err="1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Ajur</a:t>
            </a:r>
            <a:endParaRPr lang="pt-BR" sz="2400" i="1" kern="8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indent="450000" algn="just">
              <a:lnSpc>
                <a:spcPct val="114000"/>
              </a:lnSpc>
              <a:spcBef>
                <a:spcPts val="9000"/>
              </a:spcBef>
            </a:pPr>
            <a:r>
              <a:rPr lang="pt-BR" sz="2800" b="1" kern="800" cap="small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			 Quem Somos?</a:t>
            </a:r>
          </a:p>
          <a:p>
            <a:pPr indent="450000" algn="just">
              <a:lnSpc>
                <a:spcPct val="114000"/>
              </a:lnSpc>
              <a:spcBef>
                <a:spcPts val="3600"/>
              </a:spcBef>
            </a:pPr>
            <a:endParaRPr lang="pt-BR" sz="2800" b="1" kern="800" cap="small" spc="6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018D41-77AD-4318-BD1F-AEA95111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2" y="2875820"/>
            <a:ext cx="5010150" cy="32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3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04E72-A5A5-4563-81BE-C903029625A4}"/>
              </a:ext>
            </a:extLst>
          </p:cNvPr>
          <p:cNvSpPr txBox="1"/>
          <p:nvPr/>
        </p:nvSpPr>
        <p:spPr>
          <a:xfrm>
            <a:off x="1476375" y="1571625"/>
            <a:ext cx="9020175" cy="436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kern="800" spc="4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Consultoria Jurídica</a:t>
            </a:r>
          </a:p>
          <a:p>
            <a:pPr indent="450000" algn="just">
              <a:lnSpc>
                <a:spcPct val="114000"/>
              </a:lnSpc>
              <a:spcBef>
                <a:spcPts val="3600"/>
              </a:spcBef>
              <a:spcAft>
                <a:spcPts val="400"/>
              </a:spcAft>
            </a:pP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25 Servidores</a:t>
            </a:r>
            <a:r>
              <a:rPr lang="pt-BR" sz="2800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</a:t>
            </a:r>
          </a:p>
          <a:p>
            <a:pPr marL="1440000" algn="just">
              <a:lnSpc>
                <a:spcPct val="114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3 PGE.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10 Consultores Jurídicos.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4 DAS.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6 Agentes Administrativos.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2 Técnicos da PGE.</a:t>
            </a:r>
          </a:p>
        </p:txBody>
      </p:sp>
    </p:spTree>
    <p:extLst>
      <p:ext uri="{BB962C8B-B14F-4D97-AF65-F5344CB8AC3E}">
        <p14:creationId xmlns:p14="http://schemas.microsoft.com/office/powerpoint/2010/main" val="119443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04E72-A5A5-4563-81BE-C903029625A4}"/>
              </a:ext>
            </a:extLst>
          </p:cNvPr>
          <p:cNvSpPr txBox="1"/>
          <p:nvPr/>
        </p:nvSpPr>
        <p:spPr>
          <a:xfrm>
            <a:off x="1476375" y="1571625"/>
            <a:ext cx="9020175" cy="475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kern="800" spc="4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Consultoria Jurídica</a:t>
            </a:r>
          </a:p>
          <a:p>
            <a:pPr indent="450000" algn="just">
              <a:lnSpc>
                <a:spcPct val="114000"/>
              </a:lnSpc>
              <a:spcBef>
                <a:spcPts val="3600"/>
              </a:spcBef>
              <a:spcAft>
                <a:spcPts val="400"/>
              </a:spcAft>
            </a:pP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Nossa Função</a:t>
            </a:r>
            <a:r>
              <a:rPr lang="pt-BR" sz="2800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</a:t>
            </a:r>
          </a:p>
          <a:p>
            <a:pPr marL="1440000" algn="just">
              <a:lnSpc>
                <a:spcPct val="114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Procurar soluções jurídicas para viabilizar a política pública escolhida pelo gestor.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Aplicar os entendimentos da PGE nos processos administrativos da Secretaria.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Fazer o controle de legalidade dos </a:t>
            </a:r>
            <a:r>
              <a:rPr lang="pt-BR" sz="2800" kern="8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PADs</a:t>
            </a: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e Sindicâncias.</a:t>
            </a:r>
          </a:p>
        </p:txBody>
      </p:sp>
    </p:spTree>
    <p:extLst>
      <p:ext uri="{BB962C8B-B14F-4D97-AF65-F5344CB8AC3E}">
        <p14:creationId xmlns:p14="http://schemas.microsoft.com/office/powerpoint/2010/main" val="85662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04E72-A5A5-4563-81BE-C903029625A4}"/>
              </a:ext>
            </a:extLst>
          </p:cNvPr>
          <p:cNvSpPr txBox="1"/>
          <p:nvPr/>
        </p:nvSpPr>
        <p:spPr>
          <a:xfrm>
            <a:off x="1476375" y="1571625"/>
            <a:ext cx="9020175" cy="356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kern="800" spc="4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Consultoria Jurídica</a:t>
            </a:r>
          </a:p>
          <a:p>
            <a:pPr marL="1440000" algn="just">
              <a:lnSpc>
                <a:spcPct val="114000"/>
              </a:lnSpc>
              <a:spcBef>
                <a:spcPts val="3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Subsidiar a defesa do Estado em matérias de saúde.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Subsidiar juridicamente as decisões dos Secretários.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Dar proteção jurídica aos servidores.</a:t>
            </a:r>
          </a:p>
        </p:txBody>
      </p:sp>
    </p:spTree>
    <p:extLst>
      <p:ext uri="{BB962C8B-B14F-4D97-AF65-F5344CB8AC3E}">
        <p14:creationId xmlns:p14="http://schemas.microsoft.com/office/powerpoint/2010/main" val="223896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04E72-A5A5-4563-81BE-C903029625A4}"/>
              </a:ext>
            </a:extLst>
          </p:cNvPr>
          <p:cNvSpPr txBox="1"/>
          <p:nvPr/>
        </p:nvSpPr>
        <p:spPr>
          <a:xfrm>
            <a:off x="1476375" y="1571625"/>
            <a:ext cx="9020175" cy="425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kern="800" spc="4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Consultoria Jurídica</a:t>
            </a:r>
          </a:p>
          <a:p>
            <a:pPr indent="450000" algn="just">
              <a:lnSpc>
                <a:spcPct val="114000"/>
              </a:lnSpc>
              <a:spcBef>
                <a:spcPts val="3600"/>
              </a:spcBef>
              <a:spcAft>
                <a:spcPts val="400"/>
              </a:spcAft>
            </a:pP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 que </a:t>
            </a:r>
            <a:r>
              <a:rPr lang="pt-BR" sz="2800" b="1" i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não</a:t>
            </a: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fazemos</a:t>
            </a:r>
            <a:r>
              <a:rPr lang="pt-BR" sz="2800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</a:t>
            </a:r>
          </a:p>
          <a:p>
            <a:pPr marL="1440000" algn="just">
              <a:lnSpc>
                <a:spcPct val="114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Cria empecilho para travar processos.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Juízo de valor sobre a política pública escolhida.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Dar opinião sobre qual o melhor instrumento para celebrar.</a:t>
            </a:r>
          </a:p>
        </p:txBody>
      </p:sp>
    </p:spTree>
    <p:extLst>
      <p:ext uri="{BB962C8B-B14F-4D97-AF65-F5344CB8AC3E}">
        <p14:creationId xmlns:p14="http://schemas.microsoft.com/office/powerpoint/2010/main" val="401582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04E72-A5A5-4563-81BE-C903029625A4}"/>
              </a:ext>
            </a:extLst>
          </p:cNvPr>
          <p:cNvSpPr txBox="1"/>
          <p:nvPr/>
        </p:nvSpPr>
        <p:spPr>
          <a:xfrm>
            <a:off x="1476375" y="1571625"/>
            <a:ext cx="9020175" cy="346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kern="800" spc="4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Consultoria Jurídica</a:t>
            </a:r>
          </a:p>
          <a:p>
            <a:pPr indent="450000" algn="just">
              <a:lnSpc>
                <a:spcPct val="114000"/>
              </a:lnSpc>
              <a:spcBef>
                <a:spcPts val="3600"/>
              </a:spcBef>
              <a:spcAft>
                <a:spcPts val="3600"/>
              </a:spcAft>
            </a:pP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Como fazemos o nosso trabalho?</a:t>
            </a:r>
          </a:p>
          <a:p>
            <a:pPr indent="450000" algn="just">
              <a:lnSpc>
                <a:spcPct val="114000"/>
              </a:lnSpc>
              <a:spcBef>
                <a:spcPts val="8400"/>
              </a:spcBef>
              <a:spcAft>
                <a:spcPts val="400"/>
              </a:spcAft>
            </a:pPr>
            <a:r>
              <a:rPr lang="pt-BR" sz="2400" i="1" kern="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“Verba </a:t>
            </a:r>
            <a:r>
              <a:rPr lang="pt-BR" sz="2400" i="1" kern="800" dirty="0" err="1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volant</a:t>
            </a:r>
            <a:r>
              <a:rPr lang="pt-BR" sz="2400" i="1" kern="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, </a:t>
            </a:r>
            <a:r>
              <a:rPr lang="pt-BR" sz="2400" i="1" kern="800" dirty="0" err="1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scripta</a:t>
            </a:r>
            <a:r>
              <a:rPr lang="pt-BR" sz="2400" i="1" kern="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pt-BR" sz="2400" i="1" kern="800" dirty="0" err="1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manent</a:t>
            </a:r>
            <a:r>
              <a:rPr lang="pt-BR" sz="2400" i="1" kern="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DBF539-A2E9-4864-92F6-BB97BAA8A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69670"/>
            <a:ext cx="431514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04E72-A5A5-4563-81BE-C903029625A4}"/>
              </a:ext>
            </a:extLst>
          </p:cNvPr>
          <p:cNvSpPr txBox="1"/>
          <p:nvPr/>
        </p:nvSpPr>
        <p:spPr>
          <a:xfrm>
            <a:off x="1476375" y="1571625"/>
            <a:ext cx="9020175" cy="252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kern="800" spc="4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Consultoria Jurídica</a:t>
            </a:r>
          </a:p>
          <a:p>
            <a:pPr marL="1440000" algn="just">
              <a:lnSpc>
                <a:spcPct val="114000"/>
              </a:lnSpc>
              <a:spcBef>
                <a:spcPts val="3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2800" b="1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Regra</a:t>
            </a: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 Pareceres e Manifestações escritas.</a:t>
            </a:r>
          </a:p>
          <a:p>
            <a:pPr marL="144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2800" b="1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Exceção</a:t>
            </a: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 Informalmente, por telefone, com diretores de </a:t>
            </a:r>
            <a:r>
              <a:rPr lang="pt-BR" sz="2800" kern="8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CRSs</a:t>
            </a: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71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04E72-A5A5-4563-81BE-C903029625A4}"/>
              </a:ext>
            </a:extLst>
          </p:cNvPr>
          <p:cNvSpPr txBox="1"/>
          <p:nvPr/>
        </p:nvSpPr>
        <p:spPr>
          <a:xfrm>
            <a:off x="1476375" y="1571625"/>
            <a:ext cx="9020175" cy="475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2800" kern="800" spc="4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Consultoria Jurídica</a:t>
            </a:r>
          </a:p>
          <a:p>
            <a:pPr indent="450000" algn="just">
              <a:lnSpc>
                <a:spcPct val="114000"/>
              </a:lnSpc>
              <a:spcBef>
                <a:spcPts val="3600"/>
              </a:spcBef>
              <a:spcAft>
                <a:spcPts val="400"/>
              </a:spcAft>
            </a:pPr>
            <a:r>
              <a:rPr lang="pt-BR" sz="2800" b="1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Maiores dificuldades</a:t>
            </a:r>
            <a:r>
              <a:rPr lang="pt-BR" sz="2800" kern="800" spc="6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:</a:t>
            </a:r>
          </a:p>
          <a:p>
            <a:pPr marL="3600000" algn="just">
              <a:lnSpc>
                <a:spcPct val="114000"/>
              </a:lnSpc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Instrução incorreta de processos.</a:t>
            </a:r>
          </a:p>
          <a:p>
            <a:pPr marL="360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Processos encaminhados próximo ao vencimento dos contratos.</a:t>
            </a:r>
          </a:p>
          <a:p>
            <a:pPr marL="360000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2800" kern="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Volume de processos urgentes.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34BCEE-8A22-4A4A-ABFD-B2D8FEAC3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1" t="3912" r="35537" b="-1"/>
          <a:stretch/>
        </p:blipFill>
        <p:spPr>
          <a:xfrm>
            <a:off x="1650457" y="3129680"/>
            <a:ext cx="3053265" cy="31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1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247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Black</vt:lpstr>
      <vt:lpstr>Segoe UI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ASCOM</dc:creator>
  <cp:lastModifiedBy>Bruno Chagas</cp:lastModifiedBy>
  <cp:revision>3</cp:revision>
  <dcterms:created xsi:type="dcterms:W3CDTF">2021-09-13T19:03:36Z</dcterms:created>
  <dcterms:modified xsi:type="dcterms:W3CDTF">2021-09-29T15:59:54Z</dcterms:modified>
</cp:coreProperties>
</file>