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8" r:id="rId3"/>
    <p:sldId id="264" r:id="rId4"/>
    <p:sldId id="332" r:id="rId5"/>
    <p:sldId id="336" r:id="rId6"/>
    <p:sldId id="335" r:id="rId7"/>
    <p:sldId id="338" r:id="rId8"/>
    <p:sldId id="339" r:id="rId9"/>
    <p:sldId id="337" r:id="rId10"/>
    <p:sldId id="263" r:id="rId11"/>
    <p:sldId id="261" r:id="rId12"/>
    <p:sldId id="273" r:id="rId13"/>
    <p:sldId id="324" r:id="rId14"/>
    <p:sldId id="275" r:id="rId15"/>
    <p:sldId id="276" r:id="rId16"/>
    <p:sldId id="259" r:id="rId17"/>
    <p:sldId id="316" r:id="rId18"/>
    <p:sldId id="340" r:id="rId19"/>
    <p:sldId id="317" r:id="rId20"/>
    <p:sldId id="281" r:id="rId21"/>
    <p:sldId id="282" r:id="rId22"/>
    <p:sldId id="283" r:id="rId23"/>
    <p:sldId id="334" r:id="rId24"/>
    <p:sldId id="268" r:id="rId25"/>
    <p:sldId id="269" r:id="rId26"/>
    <p:sldId id="323" r:id="rId27"/>
    <p:sldId id="326" r:id="rId28"/>
    <p:sldId id="271" r:id="rId29"/>
    <p:sldId id="319" r:id="rId30"/>
    <p:sldId id="320" r:id="rId31"/>
    <p:sldId id="258" r:id="rId3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15" autoAdjust="0"/>
  </p:normalViewPr>
  <p:slideViewPr>
    <p:cSldViewPr snapToGrid="0">
      <p:cViewPr>
        <p:scale>
          <a:sx n="70" d="100"/>
          <a:sy n="70" d="100"/>
        </p:scale>
        <p:origin x="-24" y="-786"/>
      </p:cViewPr>
      <p:guideLst>
        <p:guide orient="horz" pos="2160"/>
        <p:guide pos="3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/>
              <a:t>30/09/2021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52046" y="1419411"/>
            <a:ext cx="1064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3</a:t>
            </a:r>
            <a:r>
              <a:rPr lang="pt-BR" sz="4400" dirty="0" smtClean="0">
                <a:latin typeface="Bernard MT Condensed" panose="02050806060905020404" pitchFamily="18" charset="0"/>
              </a:rPr>
              <a:t>. FINALIDADE DO SISTEMA DE CONTROLE INTERNO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0072" y="2188852"/>
            <a:ext cx="10931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Avaliar atos e fatos de execução orçamentária, financeira e patrimonial efetuados pela Unidade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Gestadora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Executora;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.2. Comprovar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a legalidade e avaliar os resultados, quanto à eficácia e eficiência, da gestão orçamentária, financeira e patrimonial nos órgãos e entidades da administração estadual, bem como da aplicação de recursos públicos por entidades de direito privado;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0072" y="2361822"/>
            <a:ext cx="10931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3.3.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Exercer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a fiscalização contábil, financeira, orçamentária, operacional e patrimonial do Estado e das entidades da administração direta 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indireta;</a:t>
            </a: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de sua missão institucional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3.5. Exercer o controle das operações de crédito, avais e garantias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3.6. Apoiar o controle externo na sua missão institucional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2046" y="1419411"/>
            <a:ext cx="1064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3</a:t>
            </a:r>
            <a:r>
              <a:rPr lang="pt-BR" sz="4400" dirty="0" smtClean="0">
                <a:latin typeface="Bernard MT Condensed" panose="02050806060905020404" pitchFamily="18" charset="0"/>
              </a:rPr>
              <a:t>. FINALIDADE DO SISTEMA DE CONTROLE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948343" y="1378425"/>
            <a:ext cx="5163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4</a:t>
            </a:r>
            <a:r>
              <a:rPr lang="pt-BR" sz="4400" dirty="0" smtClean="0">
                <a:latin typeface="Bernard MT Condensed" panose="02050806060905020404" pitchFamily="18" charset="0"/>
              </a:rPr>
              <a:t>. TIPOS DE CONTROLES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1707" y="2435072"/>
            <a:ext cx="11068334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Interno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Auditoria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 do Estado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Núcleo de Controle Interno dos Órgãos da Administração direta e indireta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Externo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Tribunais de Contas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Ministério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</a:p>
          <a:p>
            <a:pPr algn="just">
              <a:lnSpc>
                <a:spcPct val="80000"/>
              </a:lnSpc>
              <a:defRPr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Conselhos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Sociedade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7378" y="1224882"/>
            <a:ext cx="10722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5</a:t>
            </a:r>
            <a:r>
              <a:rPr lang="pt-BR" sz="4400" dirty="0" smtClean="0">
                <a:latin typeface="Bernard MT Condensed" panose="02050806060905020404" pitchFamily="18" charset="0"/>
              </a:rPr>
              <a:t>. FIGURA DO AGENTE PÚBLICO DE CONTROLE-APC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842" y="2016503"/>
            <a:ext cx="116961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APC tem um papel fundamental no controle interno do seu Órgão/Entidade, pois, além de desempenhar essa função, é ainda colaborador da AGE no acompanhamento dos Processos de Auditoria e de Fiscalização realizados no Órgão/Entidade, atuando principalmente por ocasião da implementação das orientações e recomendações das ações corretivas que decorrem das situações encontradas em desacordo com a legislação vigente.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Para o gestor do Órgão/Entidade o APC se constitui no auxiliar   indispensável ao controle preventivo das ações praticadas pelos seus gerentes, possibilitando a eficiência da gestão sob seu comando. (AGE, 2005, p.13).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00753" y="1433016"/>
            <a:ext cx="1020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Bernard MT Condensed" panose="02050806060905020404" pitchFamily="18" charset="0"/>
              </a:rPr>
              <a:t>6</a:t>
            </a:r>
            <a:r>
              <a:rPr lang="pt-BR" sz="4000" dirty="0" smtClean="0">
                <a:latin typeface="Bernard MT Condensed" panose="02050806060905020404" pitchFamily="18" charset="0"/>
              </a:rPr>
              <a:t>. MISSÃO DO AGENTE DE PÚBLICO DE CONTROLE-APC</a:t>
            </a:r>
            <a:endParaRPr lang="pt-BR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3088" y="2337077"/>
            <a:ext cx="11643574" cy="39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35 DO DECRETO Nº 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2.536/2006: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 Promover o monitoramento contábil e da execução orçamentária,  financeira  e patrimonial no âmbito interno de seu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órgão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Registrar as conformidades no Sistema Integrado de Administração Financeira para Estados e Municípios - SIAFEM/PA, conforme dispuser normativamente a Auditoria-Geral do Estado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 Analisar, sob a ótica dos princípios e regras da administração  pública, em especial quanto à legitimidade, legalidade  e economicidade, os documentos constantes nas prestações de contas internas, relativos à receita, à despesa e ao patrimônio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843" y="2202457"/>
            <a:ext cx="11643574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 - Emitir relatório de controle interno conforme regras dispostas pela Auditoria-Geral do Estado ou Unidade Especializada, na forma deste Decreto;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 - Analisar a prestação de contas externa, garantindo a correta instrução processual das prestações de contas exigidas pelo Tribunal de Contas do Estado;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 - Desempenhar outras atividades conforme dispuser as normas da Auditoria-Geral do Estado ou da Unidade Especializada, sendo, neste último caso, na forma do inciso IV do art. 30 deste Decreto.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0753" y="1433016"/>
            <a:ext cx="1020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Bernard MT Condensed" panose="02050806060905020404" pitchFamily="18" charset="0"/>
              </a:rPr>
              <a:t>6</a:t>
            </a:r>
            <a:r>
              <a:rPr lang="pt-BR" sz="4000" dirty="0" smtClean="0">
                <a:latin typeface="Bernard MT Condensed" panose="02050806060905020404" pitchFamily="18" charset="0"/>
              </a:rPr>
              <a:t>. MISSÃO DO AGENTE DE PÚBLICO DE CONTROLE-APC</a:t>
            </a:r>
            <a:endParaRPr lang="pt-BR" sz="4000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81307" y="1322987"/>
            <a:ext cx="7342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7</a:t>
            </a:r>
            <a:r>
              <a:rPr lang="pt-BR" sz="4400" dirty="0" smtClean="0">
                <a:latin typeface="Bernard MT Condensed" panose="02050806060905020404" pitchFamily="18" charset="0"/>
              </a:rPr>
              <a:t>. ANÁLISE DO CONTROLE INTERNO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7546" y="2242472"/>
            <a:ext cx="115733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PRÉVIA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da realização de um ato — é um controle preventivo, porque visa a impedir que seja praticado um ato ilegal ou contrário ao interesse público. 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Durante a realização de um ato — é o que acompanha a atuação administrativa no mesmo momento em que ela acontece. 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SUBSEQÜENTE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Após a realização de um ato — tem por objetivo rever os atos já praticados, para corrigi-los, desfazê-los ou apenas confirmá-los.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617650" y="1433016"/>
            <a:ext cx="10065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8</a:t>
            </a:r>
            <a:r>
              <a:rPr lang="pt-BR" sz="4400" dirty="0" smtClean="0">
                <a:latin typeface="Bernard MT Condensed" panose="02050806060905020404" pitchFamily="18" charset="0"/>
              </a:rPr>
              <a:t>. CONFORMIDADES DOS REGISTROS DA GESTÃO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4843" y="2202457"/>
            <a:ext cx="116435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Finalidade (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122/2008 – GAB/AGE)</a:t>
            </a:r>
            <a:r>
              <a:rPr lang="pt-BR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</a:t>
            </a: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Verificar </a:t>
            </a: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 os registros dos atos e fatos de execução orçamentária, financeira e patrimonial efetuados pela Unidade Gestora Executora foram realizados em observância às normas vigentes; e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 - </a:t>
            </a:r>
            <a:r>
              <a:rPr lang="pt-B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existência de documentação </a:t>
            </a:r>
            <a:r>
              <a:rPr lang="pt-B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 dê </a:t>
            </a: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suporte </a:t>
            </a:r>
            <a:r>
              <a:rPr lang="pt-BR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às </a:t>
            </a:r>
            <a:r>
              <a:rPr lang="pt-BR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operações registradas.</a:t>
            </a:r>
            <a:endParaRPr lang="pt-BR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490" y="1433016"/>
            <a:ext cx="115929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122/2008 –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GAB/AGE: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3º Os Agentes Públicos de Controle, após o exame da documentação hábil, registrarão as conformidades de acordo com as transações do subsistema AUDICON do SIAFEM/PA.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1º Para que sejam implementadas as conformidades de que trata o caput deste artigo, os responsáveis pela gerência, setor ou departamento financeiro de cada Órgão/Entidade adotarão as seguintes providências: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 impressão diária da relação dos documentos emitidos no dia anterior pelo SIAFEM/PA, mediante a transação IMPCONFORM;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 assinatura da relação impressa para fins de conhecimento e responsabilização pela emissão dos documentos nela constantes;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 remessa aos Agentes Públicos de Controle da relação de que trata o inciso I, juntamente com os respectivos processos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17650" y="1433016"/>
            <a:ext cx="10065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8</a:t>
            </a:r>
            <a:r>
              <a:rPr lang="pt-BR" sz="4400" dirty="0" smtClean="0">
                <a:latin typeface="Bernard MT Condensed" panose="02050806060905020404" pitchFamily="18" charset="0"/>
              </a:rPr>
              <a:t>. CONFORMIDADES DOS REGISTROS DA GESTÃO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843" y="2379878"/>
            <a:ext cx="1164357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registradas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duas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(Portaria 122/2008 – GAB/AGE):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§1º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RESTRIÇÃO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quando a documentação comprovar de forma fidedigna os atos e fatos de gestão realizados.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§2º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RESTRIÇÃO 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seguintes situações: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registro e/ou a documentação não espelhar os atos e fatos de gestão realizados, e não for corrigida pelo responsável;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existir documentação que dê suporte aos registros efetuados;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ocorrerem registros não autorizados pelos responsáveis por atos e fatos de gestão.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7650" y="1433016"/>
            <a:ext cx="10065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8</a:t>
            </a:r>
            <a:r>
              <a:rPr lang="pt-BR" sz="4400" dirty="0" smtClean="0">
                <a:latin typeface="Bernard MT Condensed" panose="02050806060905020404" pitchFamily="18" charset="0"/>
              </a:rPr>
              <a:t>. CONFORMIDADES DOS REGISTROS DA GESTÃO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4760" y="2224585"/>
            <a:ext cx="11402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atin typeface="Bernard MT Condensed" panose="02050806060905020404" pitchFamily="18" charset="0"/>
              </a:rPr>
              <a:t>A IMPORTÂNCIA DO CONTROLE INTERNO</a:t>
            </a:r>
          </a:p>
          <a:p>
            <a:pPr algn="ctr"/>
            <a:r>
              <a:rPr lang="pt-BR" sz="6000" dirty="0" smtClean="0">
                <a:latin typeface="Bernard MT Condensed" panose="02050806060905020404" pitchFamily="18" charset="0"/>
              </a:rPr>
              <a:t>NA ADMINISTRAÇÃO PÚBLICA</a:t>
            </a:r>
            <a:endParaRPr lang="pt-BR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4970" y="4705985"/>
            <a:ext cx="1101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Roberta dos Santos Faro (Coordenação de Controle Interno)</a:t>
            </a:r>
          </a:p>
          <a:p>
            <a:pPr algn="r"/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Advogada</a:t>
            </a:r>
          </a:p>
          <a:p>
            <a:pPr algn="r"/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Pós Graduada em Direito do Trabalho pela Universidade Gama Filho</a:t>
            </a:r>
            <a:endParaRPr lang="pt-BR" sz="2400" dirty="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72878" y="1353676"/>
            <a:ext cx="6464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9</a:t>
            </a:r>
            <a:r>
              <a:rPr lang="pt-BR" sz="4400" dirty="0" smtClean="0">
                <a:latin typeface="Bernard MT Condensed" panose="02050806060905020404" pitchFamily="18" charset="0"/>
              </a:rPr>
              <a:t>. TRANSPARÊNCIA NA GESTÃO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7546" y="2110315"/>
            <a:ext cx="11573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administração pública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 uma despesa, está gerenciando os recursos que o povo colocou à disposição do governo e deve obrigatoriamente cumprir regras.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análise da conformidade dos registros de gestão é a primeira das muitas instâncias de Controle a que está sujeito aquele que gerencia recursos públicos;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1940" y="1322987"/>
            <a:ext cx="11788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10. </a:t>
            </a:r>
            <a:r>
              <a:rPr lang="pt-BR" sz="4400" dirty="0">
                <a:latin typeface="Bernard MT Condensed" panose="02050806060905020404" pitchFamily="18" charset="0"/>
              </a:rPr>
              <a:t>Procedimentos a</a:t>
            </a:r>
            <a:r>
              <a:rPr lang="pt-BR" sz="4400" dirty="0" smtClean="0">
                <a:latin typeface="Bernard MT Condensed" panose="02050806060905020404" pitchFamily="18" charset="0"/>
              </a:rPr>
              <a:t> </a:t>
            </a:r>
            <a:r>
              <a:rPr lang="pt-BR" sz="4400" dirty="0">
                <a:latin typeface="Bernard MT Condensed" panose="02050806060905020404" pitchFamily="18" charset="0"/>
              </a:rPr>
              <a:t>serem observados pelos Gestores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46" y="2242472"/>
            <a:ext cx="11573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Processo autuado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protocolado e numerado;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Solicitação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material ou serviço, com descrição clara do objeto e justificativa da necessidade do objeto;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recursos para a cobertura da despesa;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Pesquisa mercadológica,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sempre que possível, ou justificativa 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preço;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Juntada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original ou cópia autenticada (ou conferida com o original) dos documentos de regularidade exigidos;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9131" y="2294358"/>
            <a:ext cx="1157330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Elaboração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mapa comparativo de preço;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Autorização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ordenador de despesa;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Emissão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 nota de empenho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Documento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com atesto do serviço realizado e/ou material entregue;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Autorizo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pagamento do Ordenador de despesas;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Comprovação </a:t>
            </a:r>
            <a:r>
              <a:rPr lang="pt-BR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das retenções e recolhimento dos tributos, se houver;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1940" y="1322987"/>
            <a:ext cx="11788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10. </a:t>
            </a:r>
            <a:r>
              <a:rPr lang="pt-BR" sz="4400" dirty="0">
                <a:latin typeface="Bernard MT Condensed" panose="02050806060905020404" pitchFamily="18" charset="0"/>
              </a:rPr>
              <a:t>Procedimentos a</a:t>
            </a:r>
            <a:r>
              <a:rPr lang="pt-BR" sz="4400" dirty="0" smtClean="0">
                <a:latin typeface="Bernard MT Condensed" panose="02050806060905020404" pitchFamily="18" charset="0"/>
              </a:rPr>
              <a:t> </a:t>
            </a:r>
            <a:r>
              <a:rPr lang="pt-BR" sz="4400" dirty="0">
                <a:latin typeface="Bernard MT Condensed" panose="02050806060905020404" pitchFamily="18" charset="0"/>
              </a:rPr>
              <a:t>serem observados pelos Gestores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9131" y="2227048"/>
            <a:ext cx="11573302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despesas devem </a:t>
            </a:r>
            <a:r>
              <a:rPr lang="pt-BR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cumprir o estabelecido nos dispositivos legais vigentes.</a:t>
            </a:r>
            <a:endParaRPr lang="pt-BR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Deve-se observar a necessidade anual do objeto á ser adquirido, para que não ocorra o fracionamento de despesas</a:t>
            </a:r>
            <a:r>
              <a:rPr lang="pt-BR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t-BR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ATENÇÃO</a:t>
            </a:r>
            <a:r>
              <a:rPr lang="pt-B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Os Órgãos de Controle Externo condenam o fracionamento de despesas, porque embora possa ocorrer em virtude de </a:t>
            </a:r>
            <a:r>
              <a:rPr lang="pt-BR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equívocos </a:t>
            </a:r>
            <a:r>
              <a:rPr lang="pt-B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planejamento, sem intenção de burla ou fraude, eles entendem que o fracionamento pode ser um meio de fugir da Lei de Licitações e favorecer determinados Fornecedores.(AGE 2009)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1940" y="1322987"/>
            <a:ext cx="11788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10. </a:t>
            </a:r>
            <a:r>
              <a:rPr lang="pt-BR" sz="4400" dirty="0">
                <a:latin typeface="Bernard MT Condensed" panose="02050806060905020404" pitchFamily="18" charset="0"/>
              </a:rPr>
              <a:t>Procedimentos a</a:t>
            </a:r>
            <a:r>
              <a:rPr lang="pt-BR" sz="4400" dirty="0" smtClean="0">
                <a:latin typeface="Bernard MT Condensed" panose="02050806060905020404" pitchFamily="18" charset="0"/>
              </a:rPr>
              <a:t> </a:t>
            </a:r>
            <a:r>
              <a:rPr lang="pt-BR" sz="4400" dirty="0">
                <a:latin typeface="Bernard MT Condensed" panose="02050806060905020404" pitchFamily="18" charset="0"/>
              </a:rPr>
              <a:t>serem observados pelos Gestores</a:t>
            </a:r>
          </a:p>
        </p:txBody>
      </p:sp>
    </p:spTree>
    <p:extLst>
      <p:ext uri="{BB962C8B-B14F-4D97-AF65-F5344CB8AC3E}">
        <p14:creationId xmlns:p14="http://schemas.microsoft.com/office/powerpoint/2010/main" val="10598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5502" y="1391225"/>
            <a:ext cx="107638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11. UM CONTROLE INTERNO ORGANIZADO E ATUANTE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0672" y="2161068"/>
            <a:ext cx="11276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Garantir ao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Secretário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segurança de estar informado sobre a legalidade dos atos praticados por si mesmo, bem como daqueles praticados pelos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administrados.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detectar vícios de ordem formal ou material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atos dos agentes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públicos que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possam acarretar prejuízos à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responsabilização do próprio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Secretário.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Adotar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providências administrativas corretivas ou instaurar a tomada de contas especial para eximir-se de eventual responsabilidade.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5502" y="1391225"/>
            <a:ext cx="107638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11. UM CONTROLE INTERNO ORGANIZADO E ATUANTE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0672" y="2365785"/>
            <a:ext cx="11276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Oferecer ao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Secretário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sobre a viabilidade ou não do cumprimento das diretrizes e metas estabelecidas nos instrumentos de planejamento, possibilitando a correção de desvios da administração. 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Permitir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Secretário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adotar as medidas necessárias para evitar déficits que possam comprometer o equilíbrio das contas, e levar a rejeição da Prestação de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Contas.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772601" y="6430625"/>
            <a:ext cx="2265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Fonte: E-Protocolo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84" y="1901766"/>
            <a:ext cx="6761095" cy="45288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63253" y="1213804"/>
            <a:ext cx="3484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12. RESULTADOS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21437" y="1391225"/>
            <a:ext cx="5522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latin typeface="Bernard MT Condensed" panose="02050806060905020404" pitchFamily="18" charset="0"/>
              </a:rPr>
              <a:t>13. Desafios encontrados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17" y="2160666"/>
            <a:ext cx="11302365" cy="4081780"/>
          </a:xfrm>
        </p:spPr>
        <p:txBody>
          <a:bodyPr>
            <a:noAutofit/>
          </a:bodyPr>
          <a:lstStyle/>
          <a:p>
            <a:pPr marL="342900" indent="-342900" algn="just" eaLnBrk="1" hangingPunct="1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3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Instrução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processual adequada: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Ausência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de documentos.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Duplicidade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documentos.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Validade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de documentos.</a:t>
            </a:r>
          </a:p>
          <a:p>
            <a:pPr marL="285750" indent="-285750"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1" hangingPunct="1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1" hangingPunct="1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60369" y="1391225"/>
            <a:ext cx="3244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latin typeface="Bernard MT Condensed" panose="02050806060905020404" pitchFamily="18" charset="0"/>
              </a:rPr>
              <a:t>14. CONCLUSÃO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600200"/>
            <a:ext cx="11302365" cy="4081780"/>
          </a:xfrm>
        </p:spPr>
        <p:txBody>
          <a:bodyPr>
            <a:noAutofit/>
          </a:bodyPr>
          <a:lstStyle/>
          <a:p>
            <a:pPr algn="just" eaLnBrk="1" hangingPunct="1">
              <a:buClr>
                <a:srgbClr val="000000"/>
              </a:buClr>
              <a:defRPr/>
            </a:pPr>
            <a:endParaRPr lang="pt-BR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pt-BR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sistema de controle é fundamental para qualquer organização e deve ser entendido de forma ampla, isto é, não está limitado apenas aos aspectos financeiros e administrativos, pois compreende todo o conjunto de métodos e ações implementados dentro de determinado órgão administrativo, criando uma cultura de transparência, efetuando comparação entre os resultados previstos e os realizados em sintonia com o interesse público.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818865" y="1768284"/>
            <a:ext cx="11000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“Trabalhar em equipe é como uma corrente forte: em que confiança, segurança e eficiência da corrente como um todo depende da união e honestidade de cada elo.” – Paulo Estéfane Caetano dos Anjos</a:t>
            </a:r>
            <a:endParaRPr lang="pt-BR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98150" y="1569493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Bernard MT Condensed" panose="02050806060905020404" pitchFamily="18" charset="0"/>
              </a:rPr>
              <a:t>1. CONCEITO</a:t>
            </a:r>
            <a:endParaRPr lang="pt-BR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1833" y="2817209"/>
            <a:ext cx="110683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“Controle é a faculdade de vigilância, orientação e correção que um poder, órgão ou autoridade exerce sobre a conduta </a:t>
            </a:r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 de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outro” (Hely Lopes Meirelles, in Direito Administrativo Brasileiro,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4969" y="5101770"/>
            <a:ext cx="1101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E-mail </a:t>
            </a:r>
            <a:r>
              <a:rPr lang="pt-BR" sz="24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do Controle Interno</a:t>
            </a:r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: controleinterno.sespa@gmail.com</a:t>
            </a:r>
            <a:endParaRPr lang="pt-BR" sz="2400" dirty="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Contato SESPA</a:t>
            </a:r>
            <a:r>
              <a:rPr lang="pt-BR" sz="2400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: (91) 4006-4235</a:t>
            </a:r>
            <a:endParaRPr lang="pt-BR" sz="2400" dirty="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Contato Institucional: (91) 97400-6063</a:t>
            </a:r>
          </a:p>
        </p:txBody>
      </p:sp>
      <p:sp>
        <p:nvSpPr>
          <p:cNvPr id="7" name="Caixa de Texto 4"/>
          <p:cNvSpPr txBox="1"/>
          <p:nvPr/>
        </p:nvSpPr>
        <p:spPr>
          <a:xfrm>
            <a:off x="1163954" y="2737276"/>
            <a:ext cx="1020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Obrigada!!</a:t>
            </a:r>
            <a:endParaRPr lang="pt-BR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8" y="2020385"/>
            <a:ext cx="115733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 Legislação Federal:</a:t>
            </a: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4.320/1964 (Art.76)</a:t>
            </a: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Constituição Federal de 1988 (Art. 70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):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Art. 70.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8" y="2020385"/>
            <a:ext cx="115733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 Legislação Federal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Constituição Federal de 1988 (Art. 74):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Art. 74.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Os Poderes Legislativo, Executivo e Judiciário manterão, de forma integrada, sistema de controle interno com a finalidade de: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    I -  avaliar o cumprimento das metas previstas no plano plurianual, a execução dos programas de governo e dos orçamentos da União;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 II -  comprovar a legalidade e avaliar os resultados, quanto à eficácia e eficiência, da gestão orçamentária, financeira e patrimonial nos órgãos e entidades da administração federal, bem como da aplicação de recursos públicos por entidades de direito privado;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    III -  exercer o controle das operações de crédito, avais e garantias, bem como dos direitos e haveres da União;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    IV -  apoiar o controle externo no exercício de sua missão institucional.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§ 1º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Os responsáveis pelo controle interno, ao tomarem conhecimento de qualquer irregularidade ou ilegalidade, dela darão ciência ao Tribunal de Contas da União, sob pena de responsabilidade solidária.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§ 2º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Qualquer cidadão, partido político, associação ou sindicato é parte legítima para, na forma da lei, denunciar irregularidades ou ilegalidades perante o Tribunal de Contas da União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7" y="2020384"/>
            <a:ext cx="115733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anose="02020603050405020304" pitchFamily="18" charset="0"/>
              </a:rPr>
              <a:t>2.2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Legislação Estadual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Estadual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 (Art. 115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Art. 115. A fiscalização contábil, financeira, orçamentária, operacional e patrimonial do Estado e das entidades da administração direta e indireta, quanto à legalidade, legitimidade, economicidade, aplicação das subvenções e renúncia de receitas, será exercida pela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Assembleia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Legislativa, mediante controle externo, e pelo sistema de controle interno de cada Poder.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§ 1°. Prestará contas qualquer pessoa física ou jurídica, pública ou privada, que utilize, arrecade, guarde, gerencie ou administre dinheiros, bens e valores públicos ou pelos quais o Estado responda, ou que, em nome deste, assuma obrigações de natureza pecuniária.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§ 2°. Estado e Municípios, na forma da lei, manterão sistema de fiscalização mútua, mediante gestões administrativas entre os seus órgãos internos, nos assuntos em que sejam partes interessadas, em decorrência de convênio e disposições legais que admitem a cessão de recursos um ao outro, seja sob forma de doação, repasses, ajustes, antecipação de receitas, seja sob forma de investimentos para realização de obras específicas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8" y="2020385"/>
            <a:ext cx="115733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anose="02020603050405020304" pitchFamily="18" charset="0"/>
              </a:rPr>
              <a:t>2.2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Legislação Estadual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Estadual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 (Art. 121):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121. Os Poderes Legislativo, Executivo e Judiciário manterão, de forma integrada, com auxílio dos respectivos órgãos de auditoria, sistema de controle interno com a finalidade de: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 - avaliar o cumprimento das metas previstas no plano plurianual, a execução dos programas de governo e dos orçamentos do Estado;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II - comprovar a legalidade e avaliar os resultados, quanto à eficácia e eficiência, da gestão orçamentária, financeira e patrimonial nos órgãos e entidades da administração estadual, bem como da aplicação de recursos públicos por entidades de direito privado;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III - exercer o controle das operações de crédito, avais e garantias, bem como dos direitos e haveres do Estado;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IV - apoiar o controle externo no exercício de sua missão institucional.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§ 1°. Os responsáveis pelo controle interno, ao tomarem conhecimento de qualquer irregularidade ou ilegalidade, dela darão ciência ao Tribunal de Contas do Estado, sob pena de responsabilidade solidária.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§ 2°. Qualquer cidadão , partido político, associação ou sindicato é parte legítima para, na forma da lei, denunciar irregularidades ou ilegalidades perante o Tribunal de Contas do Estado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8" y="2020385"/>
            <a:ext cx="11573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Times New Roman" pitchFamily="18" charset="0"/>
                <a:cs typeface="Times New Roman" panose="02020603050405020304" pitchFamily="18" charset="0"/>
              </a:rPr>
              <a:t>2.2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Legislação Estadual: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Estadual nº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6.176/1998 (alterada pela Lei Nº 6.275/1999, Lei Nº 6832/2006 e Lei Nº 6.876/2006)- (Art. 1º):</a:t>
            </a: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 1° O Sistema de Controle Interno de que tratam os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 115 e 121 da Constituição Estadual será instituído e organizado de forma sistêmica e regulado nos termos da presente Lei. </a:t>
            </a: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Parágrafo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único. O Sistema de Controle Interno de que trata este artigo compreende as atividades de fiscalização, auditoria, avaliação de gestão, bem como o acompanhamento da execução orçamentária, financeira, patrimonial, administrativa e contábil, ou qualquer ato que resulte em receita e despesa para o Poder Público Estadual, sob orientação técnica e normativa do órgão central do Sistema de Controle Interno e demais subsistemas, no que couber. (alterado pela lei nº. 6.832, de 13 de fevereiro de 2006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34761" y="1364776"/>
            <a:ext cx="426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Bernard MT Condensed" panose="02050806060905020404" pitchFamily="18" charset="0"/>
              </a:rPr>
              <a:t>2</a:t>
            </a:r>
            <a:r>
              <a:rPr lang="pt-BR" sz="4400" dirty="0" smtClean="0">
                <a:latin typeface="Bernard MT Condensed" panose="02050806060905020404" pitchFamily="18" charset="0"/>
              </a:rPr>
              <a:t>. </a:t>
            </a:r>
            <a:r>
              <a:rPr lang="pt-BR" sz="4400" dirty="0" smtClean="0">
                <a:latin typeface="Bernard MT Condensed" pitchFamily="18" charset="0"/>
                <a:cs typeface="Times New Roman" panose="02020603050405020304" pitchFamily="18" charset="0"/>
              </a:rPr>
              <a:t>Controle </a:t>
            </a:r>
            <a:r>
              <a:rPr lang="pt-BR" sz="4400" dirty="0">
                <a:latin typeface="Bernard MT Condensed" pitchFamily="18" charset="0"/>
                <a:cs typeface="Times New Roman" panose="02020603050405020304" pitchFamily="18" charset="0"/>
              </a:rPr>
              <a:t>Interno</a:t>
            </a:r>
            <a:endParaRPr lang="pt-BR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0588" y="2148381"/>
            <a:ext cx="11573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Legislação Estadual:</a:t>
            </a: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Decreto Estadual Nº 2.536/2006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Portarias da Auditoria Geral do Estado - AGE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2125</Words>
  <Application>Microsoft Office PowerPoint</Application>
  <PresentationFormat>Personalizar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Francikelly Pires da Silva</cp:lastModifiedBy>
  <cp:revision>81</cp:revision>
  <cp:lastPrinted>2021-09-30T14:35:26Z</cp:lastPrinted>
  <dcterms:created xsi:type="dcterms:W3CDTF">2021-09-13T19:03:00Z</dcterms:created>
  <dcterms:modified xsi:type="dcterms:W3CDTF">2021-09-30T16:25:19Z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1046-11.2.0.10224</vt:lpwstr>
  </property>
</Properties>
</file>