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</p:sldMasterIdLst>
  <p:notesMasterIdLst>
    <p:notesMasterId r:id="rId110"/>
  </p:notesMasterIdLst>
  <p:sldIdLst>
    <p:sldId id="318" r:id="rId29"/>
    <p:sldId id="336" r:id="rId30"/>
    <p:sldId id="337" r:id="rId31"/>
    <p:sldId id="338" r:id="rId32"/>
    <p:sldId id="339" r:id="rId33"/>
    <p:sldId id="340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23" r:id="rId45"/>
    <p:sldId id="317" r:id="rId46"/>
    <p:sldId id="345" r:id="rId47"/>
    <p:sldId id="346" r:id="rId48"/>
    <p:sldId id="347" r:id="rId49"/>
    <p:sldId id="348" r:id="rId50"/>
    <p:sldId id="349" r:id="rId51"/>
    <p:sldId id="256" r:id="rId52"/>
    <p:sldId id="257" r:id="rId53"/>
    <p:sldId id="258" r:id="rId54"/>
    <p:sldId id="259" r:id="rId55"/>
    <p:sldId id="260" r:id="rId56"/>
    <p:sldId id="261" r:id="rId57"/>
    <p:sldId id="262" r:id="rId58"/>
    <p:sldId id="325" r:id="rId59"/>
    <p:sldId id="324" r:id="rId60"/>
    <p:sldId id="268" r:id="rId61"/>
    <p:sldId id="341" r:id="rId62"/>
    <p:sldId id="342" r:id="rId63"/>
    <p:sldId id="343" r:id="rId64"/>
    <p:sldId id="344" r:id="rId65"/>
    <p:sldId id="281" r:id="rId66"/>
    <p:sldId id="309" r:id="rId67"/>
    <p:sldId id="384" r:id="rId68"/>
    <p:sldId id="311" r:id="rId69"/>
    <p:sldId id="312" r:id="rId70"/>
    <p:sldId id="313" r:id="rId71"/>
    <p:sldId id="314" r:id="rId72"/>
    <p:sldId id="315" r:id="rId73"/>
    <p:sldId id="326" r:id="rId74"/>
    <p:sldId id="327" r:id="rId75"/>
    <p:sldId id="328" r:id="rId76"/>
    <p:sldId id="329" r:id="rId77"/>
    <p:sldId id="330" r:id="rId78"/>
    <p:sldId id="331" r:id="rId79"/>
    <p:sldId id="334" r:id="rId80"/>
    <p:sldId id="335" r:id="rId81"/>
    <p:sldId id="332" r:id="rId82"/>
    <p:sldId id="333" r:id="rId83"/>
    <p:sldId id="306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298" r:id="rId10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E957924-0CFE-4A4B-95A5-197E65F340CD}">
          <p14:sldIdLst>
            <p14:sldId id="318"/>
            <p14:sldId id="336"/>
            <p14:sldId id="337"/>
            <p14:sldId id="338"/>
            <p14:sldId id="339"/>
            <p14:sldId id="340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23"/>
            <p14:sldId id="317"/>
            <p14:sldId id="345"/>
            <p14:sldId id="346"/>
            <p14:sldId id="347"/>
            <p14:sldId id="348"/>
            <p14:sldId id="349"/>
            <p14:sldId id="256"/>
            <p14:sldId id="257"/>
            <p14:sldId id="258"/>
            <p14:sldId id="259"/>
            <p14:sldId id="260"/>
            <p14:sldId id="261"/>
            <p14:sldId id="262"/>
            <p14:sldId id="325"/>
            <p14:sldId id="324"/>
            <p14:sldId id="268"/>
            <p14:sldId id="341"/>
            <p14:sldId id="342"/>
            <p14:sldId id="343"/>
            <p14:sldId id="344"/>
            <p14:sldId id="281"/>
          </p14:sldIdLst>
        </p14:section>
        <p14:section name="Seção Padrão" id="{49F30DA4-F4AD-4EE9-BC45-09A0B306C69B}">
          <p14:sldIdLst>
            <p14:sldId id="309"/>
            <p14:sldId id="384"/>
            <p14:sldId id="311"/>
            <p14:sldId id="312"/>
            <p14:sldId id="313"/>
            <p14:sldId id="314"/>
            <p14:sldId id="315"/>
            <p14:sldId id="326"/>
            <p14:sldId id="327"/>
            <p14:sldId id="328"/>
            <p14:sldId id="329"/>
            <p14:sldId id="330"/>
            <p14:sldId id="331"/>
            <p14:sldId id="334"/>
            <p14:sldId id="335"/>
            <p14:sldId id="332"/>
            <p14:sldId id="333"/>
            <p14:sldId id="306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2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56" autoAdjust="0"/>
    <p:restoredTop sz="94660"/>
  </p:normalViewPr>
  <p:slideViewPr>
    <p:cSldViewPr snapToGrid="0">
      <p:cViewPr>
        <p:scale>
          <a:sx n="75" d="100"/>
          <a:sy n="75" d="100"/>
        </p:scale>
        <p:origin x="-153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0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07" Type="http://schemas.openxmlformats.org/officeDocument/2006/relationships/slide" Target="slides/slide7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slide" Target="slides/slide59.xml"/><Relationship Id="rId102" Type="http://schemas.openxmlformats.org/officeDocument/2006/relationships/slide" Target="slides/slide74.xml"/><Relationship Id="rId11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slide" Target="slides/slide62.xml"/><Relationship Id="rId95" Type="http://schemas.openxmlformats.org/officeDocument/2006/relationships/slide" Target="slides/slide6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100" Type="http://schemas.openxmlformats.org/officeDocument/2006/relationships/slide" Target="slides/slide72.xml"/><Relationship Id="rId105" Type="http://schemas.openxmlformats.org/officeDocument/2006/relationships/slide" Target="slides/slide77.xml"/><Relationship Id="rId11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93" Type="http://schemas.openxmlformats.org/officeDocument/2006/relationships/slide" Target="slides/slide65.xml"/><Relationship Id="rId98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103" Type="http://schemas.openxmlformats.org/officeDocument/2006/relationships/slide" Target="slides/slide75.xml"/><Relationship Id="rId108" Type="http://schemas.openxmlformats.org/officeDocument/2006/relationships/slide" Target="slides/slide8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91" Type="http://schemas.openxmlformats.org/officeDocument/2006/relationships/slide" Target="slides/slide63.xml"/><Relationship Id="rId96" Type="http://schemas.openxmlformats.org/officeDocument/2006/relationships/slide" Target="slides/slide68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6" Type="http://schemas.openxmlformats.org/officeDocument/2006/relationships/slide" Target="slides/slide78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94" Type="http://schemas.openxmlformats.org/officeDocument/2006/relationships/slide" Target="slides/slide66.xml"/><Relationship Id="rId99" Type="http://schemas.openxmlformats.org/officeDocument/2006/relationships/slide" Target="slides/slide71.xml"/><Relationship Id="rId101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109" Type="http://schemas.openxmlformats.org/officeDocument/2006/relationships/slide" Target="slides/slide8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slide" Target="slides/slide69.xml"/><Relationship Id="rId104" Type="http://schemas.openxmlformats.org/officeDocument/2006/relationships/slide" Target="slides/slide7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1C4E9-DBB8-460B-B677-24F94F4EBE2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B66CCD-F221-42B4-B770-32086DDE222E}">
      <dgm:prSet phldrT="[Texto]"/>
      <dgm:spPr>
        <a:solidFill>
          <a:schemeClr val="bg1"/>
        </a:solidFill>
      </dgm:spPr>
      <dgm:t>
        <a:bodyPr/>
        <a:lstStyle/>
        <a:p>
          <a:r>
            <a:rPr lang="pt-BR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Manifestação encaminhada pelo CRS/</a:t>
          </a:r>
          <a:r>
            <a:rPr lang="pt-BR" b="1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hrs</a:t>
          </a:r>
          <a:r>
            <a:rPr lang="pt-BR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para DSG</a:t>
          </a:r>
          <a:endParaRPr lang="pt-BR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46793FF-C239-4E12-81FC-E24050DD446A}" type="parTrans" cxnId="{1F94E5BC-9DAA-4271-B428-FE0E67241B13}">
      <dgm:prSet/>
      <dgm:spPr/>
      <dgm:t>
        <a:bodyPr/>
        <a:lstStyle/>
        <a:p>
          <a:endParaRPr lang="pt-BR"/>
        </a:p>
      </dgm:t>
    </dgm:pt>
    <dgm:pt modelId="{1A51096C-5904-4F3C-B6AE-88CABDF15034}" type="sibTrans" cxnId="{1F94E5BC-9DAA-4271-B428-FE0E67241B13}">
      <dgm:prSet/>
      <dgm:spPr/>
      <dgm:t>
        <a:bodyPr/>
        <a:lstStyle/>
        <a:p>
          <a:endParaRPr lang="pt-BR"/>
        </a:p>
      </dgm:t>
    </dgm:pt>
    <dgm:pt modelId="{F9077D99-32B6-4A0F-8B0F-73DCC9D1BD3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2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 empresa esta cumprindo com o objeto do contrato?</a:t>
          </a:r>
          <a:endParaRPr lang="pt-BR" sz="22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EB7FDA0-FCE2-4B10-AC3E-1879D44CB532}" type="parTrans" cxnId="{05BD57BC-D487-4237-B8DA-4B6B971E15DE}">
      <dgm:prSet/>
      <dgm:spPr/>
      <dgm:t>
        <a:bodyPr/>
        <a:lstStyle/>
        <a:p>
          <a:endParaRPr lang="pt-BR"/>
        </a:p>
      </dgm:t>
    </dgm:pt>
    <dgm:pt modelId="{9FE0434A-5ADA-47A2-A33A-FA25B7E4DE46}" type="sibTrans" cxnId="{05BD57BC-D487-4237-B8DA-4B6B971E15DE}">
      <dgm:prSet/>
      <dgm:spPr/>
      <dgm:t>
        <a:bodyPr/>
        <a:lstStyle/>
        <a:p>
          <a:endParaRPr lang="pt-BR"/>
        </a:p>
      </dgm:t>
    </dgm:pt>
    <dgm:pt modelId="{875F1FB5-C98F-4EDC-AF87-9D8B9D2574C2}">
      <dgm:prSet phldrT="[Texto]"/>
      <dgm:spPr>
        <a:solidFill>
          <a:schemeClr val="bg1"/>
        </a:solidFill>
      </dgm:spPr>
      <dgm:t>
        <a:bodyPr/>
        <a:lstStyle/>
        <a:p>
          <a:r>
            <a: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É IMPORTANTE RESSALTAR QUE TODAS AS MANIFESTAÇÕES ENCAMINHADAS NO CASO DE RECLAMAÇÕES E INSATISFAÇÕES COM A PRESTAÇÃO DE SERVIÇOS SÃO GERADOS PROCESSOS A PARTE DO TRÂMITE DE PAGAMENTO PARA QUE SEJA FORMALIZADO DIRETAMENTE AO GT CC.  </a:t>
          </a:r>
        </a:p>
      </dgm:t>
    </dgm:pt>
    <dgm:pt modelId="{3D1370A4-1A68-4503-A879-DA1FB646A387}" type="sibTrans" cxnId="{97E1F567-FFF7-44E2-AD45-F06F9A9FAAB7}">
      <dgm:prSet/>
      <dgm:spPr/>
      <dgm:t>
        <a:bodyPr/>
        <a:lstStyle/>
        <a:p>
          <a:endParaRPr lang="pt-BR"/>
        </a:p>
      </dgm:t>
    </dgm:pt>
    <dgm:pt modelId="{75ADE189-B004-4DB2-A19D-4D778F37BFED}" type="parTrans" cxnId="{97E1F567-FFF7-44E2-AD45-F06F9A9FAAB7}">
      <dgm:prSet/>
      <dgm:spPr/>
      <dgm:t>
        <a:bodyPr/>
        <a:lstStyle/>
        <a:p>
          <a:endParaRPr lang="pt-BR"/>
        </a:p>
      </dgm:t>
    </dgm:pt>
    <dgm:pt modelId="{8D074D99-FE62-45A8-8179-2C8DEE6EF3A0}">
      <dgm:prSet phldrT="[Texto]"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t-BR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NÃO</a:t>
          </a:r>
        </a:p>
      </dgm:t>
    </dgm:pt>
    <dgm:pt modelId="{A5E84C97-A83C-4843-B99E-85A080390F6C}" type="sibTrans" cxnId="{F4A17D2B-42BD-42D8-89C8-D08700AD7AE1}">
      <dgm:prSet/>
      <dgm:spPr/>
      <dgm:t>
        <a:bodyPr/>
        <a:lstStyle/>
        <a:p>
          <a:endParaRPr lang="pt-BR"/>
        </a:p>
      </dgm:t>
    </dgm:pt>
    <dgm:pt modelId="{613D03F3-376D-4514-9666-366803BD0B75}" type="parTrans" cxnId="{F4A17D2B-42BD-42D8-89C8-D08700AD7AE1}">
      <dgm:prSet/>
      <dgm:spPr/>
      <dgm:t>
        <a:bodyPr/>
        <a:lstStyle/>
        <a:p>
          <a:endParaRPr lang="pt-BR"/>
        </a:p>
      </dgm:t>
    </dgm:pt>
    <dgm:pt modelId="{7A230569-0DDA-4A3D-B083-5E9BB9CD6E9C}">
      <dgm:prSet phldrT="[Texto]" custT="1"/>
      <dgm:spPr>
        <a:solidFill>
          <a:schemeClr val="bg1"/>
        </a:solidFill>
      </dgm:spPr>
      <dgm:t>
        <a:bodyPr/>
        <a:lstStyle/>
        <a:p>
          <a:endParaRPr lang="pt-BR" sz="2900" dirty="0">
            <a:latin typeface="Cambria" pitchFamily="18" charset="0"/>
          </a:endParaRPr>
        </a:p>
      </dgm:t>
    </dgm:pt>
    <dgm:pt modelId="{13289557-AE94-48CB-B866-80DD1D891A4E}" type="sibTrans" cxnId="{A14F5F7E-7B47-42F9-AF6E-9C387934DBE6}">
      <dgm:prSet/>
      <dgm:spPr/>
      <dgm:t>
        <a:bodyPr/>
        <a:lstStyle/>
        <a:p>
          <a:endParaRPr lang="pt-BR"/>
        </a:p>
      </dgm:t>
    </dgm:pt>
    <dgm:pt modelId="{666F1D55-4A9F-43A4-9256-EE410407CF6D}" type="parTrans" cxnId="{A14F5F7E-7B47-42F9-AF6E-9C387934DBE6}">
      <dgm:prSet/>
      <dgm:spPr/>
      <dgm:t>
        <a:bodyPr/>
        <a:lstStyle/>
        <a:p>
          <a:endParaRPr lang="pt-BR"/>
        </a:p>
      </dgm:t>
    </dgm:pt>
    <dgm:pt modelId="{4A1B4015-13C8-4369-92EB-489E405891D1}" type="pres">
      <dgm:prSet presAssocID="{E0E1C4E9-DBB8-460B-B677-24F94F4EBE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BC058C-09AC-4C06-9AEF-0C6C2825B4D1}" type="pres">
      <dgm:prSet presAssocID="{875F1FB5-C98F-4EDC-AF87-9D8B9D2574C2}" presName="boxAndChildren" presStyleCnt="0"/>
      <dgm:spPr/>
    </dgm:pt>
    <dgm:pt modelId="{DDCA1008-A563-4B31-88E0-76A8658A8531}" type="pres">
      <dgm:prSet presAssocID="{875F1FB5-C98F-4EDC-AF87-9D8B9D2574C2}" presName="parentTextBox" presStyleLbl="node1" presStyleIdx="0" presStyleCnt="3"/>
      <dgm:spPr/>
      <dgm:t>
        <a:bodyPr/>
        <a:lstStyle/>
        <a:p>
          <a:endParaRPr lang="pt-BR"/>
        </a:p>
      </dgm:t>
    </dgm:pt>
    <dgm:pt modelId="{28C33CDB-A59A-4A68-AFB1-5098096DE31B}" type="pres">
      <dgm:prSet presAssocID="{13289557-AE94-48CB-B866-80DD1D891A4E}" presName="sp" presStyleCnt="0"/>
      <dgm:spPr/>
    </dgm:pt>
    <dgm:pt modelId="{409C035F-C6EB-4F3D-A800-6D7E367A9E0C}" type="pres">
      <dgm:prSet presAssocID="{7A230569-0DDA-4A3D-B083-5E9BB9CD6E9C}" presName="arrowAndChildren" presStyleCnt="0"/>
      <dgm:spPr/>
    </dgm:pt>
    <dgm:pt modelId="{CE3C8044-3F78-4A54-88F4-6598815D120F}" type="pres">
      <dgm:prSet presAssocID="{7A230569-0DDA-4A3D-B083-5E9BB9CD6E9C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6FAEE29D-065A-4292-A284-DD3B484206AF}" type="pres">
      <dgm:prSet presAssocID="{7A230569-0DDA-4A3D-B083-5E9BB9CD6E9C}" presName="arrow" presStyleLbl="node1" presStyleIdx="1" presStyleCnt="3" custLinFactNeighborX="-1099" custLinFactNeighborY="5145"/>
      <dgm:spPr/>
      <dgm:t>
        <a:bodyPr/>
        <a:lstStyle/>
        <a:p>
          <a:endParaRPr lang="pt-BR"/>
        </a:p>
      </dgm:t>
    </dgm:pt>
    <dgm:pt modelId="{BD5234D2-FD00-476D-968C-0AEBB9AC5D5D}" type="pres">
      <dgm:prSet presAssocID="{7A230569-0DDA-4A3D-B083-5E9BB9CD6E9C}" presName="descendantArrow" presStyleCnt="0"/>
      <dgm:spPr/>
    </dgm:pt>
    <dgm:pt modelId="{6129746F-DEB3-468E-B6C9-5E24060FFE5C}" type="pres">
      <dgm:prSet presAssocID="{8D074D99-FE62-45A8-8179-2C8DEE6EF3A0}" presName="childTextArrow" presStyleLbl="fgAccFollowNode1" presStyleIdx="0" presStyleCnt="2" custScaleX="46173" custLinFactY="-19682" custLinFactNeighborX="25731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59667B-474C-4ECC-A48D-05E9510E9CE1}" type="pres">
      <dgm:prSet presAssocID="{1A51096C-5904-4F3C-B6AE-88CABDF15034}" presName="sp" presStyleCnt="0"/>
      <dgm:spPr/>
    </dgm:pt>
    <dgm:pt modelId="{9E144A68-26C6-4FF8-8102-D6349CF11B5D}" type="pres">
      <dgm:prSet presAssocID="{D7B66CCD-F221-42B4-B770-32086DDE222E}" presName="arrowAndChildren" presStyleCnt="0"/>
      <dgm:spPr/>
    </dgm:pt>
    <dgm:pt modelId="{EF0126CE-534F-4C36-8E95-E30AE40488BF}" type="pres">
      <dgm:prSet presAssocID="{D7B66CCD-F221-42B4-B770-32086DDE222E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04D79151-BBD1-42DB-A001-8D39933239EE}" type="pres">
      <dgm:prSet presAssocID="{D7B66CCD-F221-42B4-B770-32086DDE222E}" presName="arrow" presStyleLbl="node1" presStyleIdx="2" presStyleCnt="3" custLinFactNeighborY="2673"/>
      <dgm:spPr/>
      <dgm:t>
        <a:bodyPr/>
        <a:lstStyle/>
        <a:p>
          <a:endParaRPr lang="pt-BR"/>
        </a:p>
      </dgm:t>
    </dgm:pt>
    <dgm:pt modelId="{FDCC2258-9556-4753-A8D3-97FDB0D7289E}" type="pres">
      <dgm:prSet presAssocID="{D7B66CCD-F221-42B4-B770-32086DDE222E}" presName="descendantArrow" presStyleCnt="0"/>
      <dgm:spPr/>
    </dgm:pt>
    <dgm:pt modelId="{2F355AE0-3BDD-4277-AB42-1DB922C77B41}" type="pres">
      <dgm:prSet presAssocID="{F9077D99-32B6-4A0F-8B0F-73DCC9D1BD34}" presName="childTextArrow" presStyleLbl="fgAccFollowNode1" presStyleIdx="1" presStyleCnt="2" custLinFactNeighborX="324" custLinFactNeighborY="-26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F11F86-28B8-4EF7-8FE1-930F016441D8}" type="presOf" srcId="{E0E1C4E9-DBB8-460B-B677-24F94F4EBE20}" destId="{4A1B4015-13C8-4369-92EB-489E405891D1}" srcOrd="0" destOrd="0" presId="urn:microsoft.com/office/officeart/2005/8/layout/process4"/>
    <dgm:cxn modelId="{9BA6775A-EF5C-4AF2-AA5A-1300D52EAC19}" type="presOf" srcId="{875F1FB5-C98F-4EDC-AF87-9D8B9D2574C2}" destId="{DDCA1008-A563-4B31-88E0-76A8658A8531}" srcOrd="0" destOrd="0" presId="urn:microsoft.com/office/officeart/2005/8/layout/process4"/>
    <dgm:cxn modelId="{1A43F7B8-57B4-4C5F-AF90-921B1334E772}" type="presOf" srcId="{7A230569-0DDA-4A3D-B083-5E9BB9CD6E9C}" destId="{6FAEE29D-065A-4292-A284-DD3B484206AF}" srcOrd="1" destOrd="0" presId="urn:microsoft.com/office/officeart/2005/8/layout/process4"/>
    <dgm:cxn modelId="{AD6AE565-0953-4409-8D1A-AE6772A3DF21}" type="presOf" srcId="{D7B66CCD-F221-42B4-B770-32086DDE222E}" destId="{04D79151-BBD1-42DB-A001-8D39933239EE}" srcOrd="1" destOrd="0" presId="urn:microsoft.com/office/officeart/2005/8/layout/process4"/>
    <dgm:cxn modelId="{DD3D8B65-683C-4A28-B527-2982AA6D9CCA}" type="presOf" srcId="{8D074D99-FE62-45A8-8179-2C8DEE6EF3A0}" destId="{6129746F-DEB3-468E-B6C9-5E24060FFE5C}" srcOrd="0" destOrd="0" presId="urn:microsoft.com/office/officeart/2005/8/layout/process4"/>
    <dgm:cxn modelId="{A857CA04-7FE2-486A-9C74-F4BC990E6126}" type="presOf" srcId="{7A230569-0DDA-4A3D-B083-5E9BB9CD6E9C}" destId="{CE3C8044-3F78-4A54-88F4-6598815D120F}" srcOrd="0" destOrd="0" presId="urn:microsoft.com/office/officeart/2005/8/layout/process4"/>
    <dgm:cxn modelId="{1F94E5BC-9DAA-4271-B428-FE0E67241B13}" srcId="{E0E1C4E9-DBB8-460B-B677-24F94F4EBE20}" destId="{D7B66CCD-F221-42B4-B770-32086DDE222E}" srcOrd="0" destOrd="0" parTransId="{646793FF-C239-4E12-81FC-E24050DD446A}" sibTransId="{1A51096C-5904-4F3C-B6AE-88CABDF15034}"/>
    <dgm:cxn modelId="{CC760C37-CB9F-45A8-8752-AD142A32E029}" type="presOf" srcId="{D7B66CCD-F221-42B4-B770-32086DDE222E}" destId="{EF0126CE-534F-4C36-8E95-E30AE40488BF}" srcOrd="0" destOrd="0" presId="urn:microsoft.com/office/officeart/2005/8/layout/process4"/>
    <dgm:cxn modelId="{F4A17D2B-42BD-42D8-89C8-D08700AD7AE1}" srcId="{7A230569-0DDA-4A3D-B083-5E9BB9CD6E9C}" destId="{8D074D99-FE62-45A8-8179-2C8DEE6EF3A0}" srcOrd="0" destOrd="0" parTransId="{613D03F3-376D-4514-9666-366803BD0B75}" sibTransId="{A5E84C97-A83C-4843-B99E-85A080390F6C}"/>
    <dgm:cxn modelId="{97E1F567-FFF7-44E2-AD45-F06F9A9FAAB7}" srcId="{E0E1C4E9-DBB8-460B-B677-24F94F4EBE20}" destId="{875F1FB5-C98F-4EDC-AF87-9D8B9D2574C2}" srcOrd="2" destOrd="0" parTransId="{75ADE189-B004-4DB2-A19D-4D778F37BFED}" sibTransId="{3D1370A4-1A68-4503-A879-DA1FB646A387}"/>
    <dgm:cxn modelId="{A14F5F7E-7B47-42F9-AF6E-9C387934DBE6}" srcId="{E0E1C4E9-DBB8-460B-B677-24F94F4EBE20}" destId="{7A230569-0DDA-4A3D-B083-5E9BB9CD6E9C}" srcOrd="1" destOrd="0" parTransId="{666F1D55-4A9F-43A4-9256-EE410407CF6D}" sibTransId="{13289557-AE94-48CB-B866-80DD1D891A4E}"/>
    <dgm:cxn modelId="{E0E7FA1F-9548-4D0B-ADFC-1C65A0EDD582}" type="presOf" srcId="{F9077D99-32B6-4A0F-8B0F-73DCC9D1BD34}" destId="{2F355AE0-3BDD-4277-AB42-1DB922C77B41}" srcOrd="0" destOrd="0" presId="urn:microsoft.com/office/officeart/2005/8/layout/process4"/>
    <dgm:cxn modelId="{05BD57BC-D487-4237-B8DA-4B6B971E15DE}" srcId="{D7B66CCD-F221-42B4-B770-32086DDE222E}" destId="{F9077D99-32B6-4A0F-8B0F-73DCC9D1BD34}" srcOrd="0" destOrd="0" parTransId="{7EB7FDA0-FCE2-4B10-AC3E-1879D44CB532}" sibTransId="{9FE0434A-5ADA-47A2-A33A-FA25B7E4DE46}"/>
    <dgm:cxn modelId="{EADF8330-14AA-460B-BE56-D678B57EA702}" type="presParOf" srcId="{4A1B4015-13C8-4369-92EB-489E405891D1}" destId="{68BC058C-09AC-4C06-9AEF-0C6C2825B4D1}" srcOrd="0" destOrd="0" presId="urn:microsoft.com/office/officeart/2005/8/layout/process4"/>
    <dgm:cxn modelId="{2D738DA6-F611-403A-B232-A7B3302D7390}" type="presParOf" srcId="{68BC058C-09AC-4C06-9AEF-0C6C2825B4D1}" destId="{DDCA1008-A563-4B31-88E0-76A8658A8531}" srcOrd="0" destOrd="0" presId="urn:microsoft.com/office/officeart/2005/8/layout/process4"/>
    <dgm:cxn modelId="{A22A8941-625B-4516-A64B-821B9A9DE435}" type="presParOf" srcId="{4A1B4015-13C8-4369-92EB-489E405891D1}" destId="{28C33CDB-A59A-4A68-AFB1-5098096DE31B}" srcOrd="1" destOrd="0" presId="urn:microsoft.com/office/officeart/2005/8/layout/process4"/>
    <dgm:cxn modelId="{DB26D12B-CCD0-481D-B99C-46ADF9932ECA}" type="presParOf" srcId="{4A1B4015-13C8-4369-92EB-489E405891D1}" destId="{409C035F-C6EB-4F3D-A800-6D7E367A9E0C}" srcOrd="2" destOrd="0" presId="urn:microsoft.com/office/officeart/2005/8/layout/process4"/>
    <dgm:cxn modelId="{E5351C64-64DE-494F-814D-94294360B4B6}" type="presParOf" srcId="{409C035F-C6EB-4F3D-A800-6D7E367A9E0C}" destId="{CE3C8044-3F78-4A54-88F4-6598815D120F}" srcOrd="0" destOrd="0" presId="urn:microsoft.com/office/officeart/2005/8/layout/process4"/>
    <dgm:cxn modelId="{D8098290-EE49-44CA-AC6A-4FDEBDC10003}" type="presParOf" srcId="{409C035F-C6EB-4F3D-A800-6D7E367A9E0C}" destId="{6FAEE29D-065A-4292-A284-DD3B484206AF}" srcOrd="1" destOrd="0" presId="urn:microsoft.com/office/officeart/2005/8/layout/process4"/>
    <dgm:cxn modelId="{0C6E7CB3-E494-45F2-8B5A-85241B74FE14}" type="presParOf" srcId="{409C035F-C6EB-4F3D-A800-6D7E367A9E0C}" destId="{BD5234D2-FD00-476D-968C-0AEBB9AC5D5D}" srcOrd="2" destOrd="0" presId="urn:microsoft.com/office/officeart/2005/8/layout/process4"/>
    <dgm:cxn modelId="{7CFF3ECA-BD69-4F36-BA8D-9456284752C6}" type="presParOf" srcId="{BD5234D2-FD00-476D-968C-0AEBB9AC5D5D}" destId="{6129746F-DEB3-468E-B6C9-5E24060FFE5C}" srcOrd="0" destOrd="0" presId="urn:microsoft.com/office/officeart/2005/8/layout/process4"/>
    <dgm:cxn modelId="{C53E4C23-8AB0-466B-9D96-34AE426FEC49}" type="presParOf" srcId="{4A1B4015-13C8-4369-92EB-489E405891D1}" destId="{FA59667B-474C-4ECC-A48D-05E9510E9CE1}" srcOrd="3" destOrd="0" presId="urn:microsoft.com/office/officeart/2005/8/layout/process4"/>
    <dgm:cxn modelId="{9D9215BB-4CD6-42EC-9BEC-88B7BF842AE7}" type="presParOf" srcId="{4A1B4015-13C8-4369-92EB-489E405891D1}" destId="{9E144A68-26C6-4FF8-8102-D6349CF11B5D}" srcOrd="4" destOrd="0" presId="urn:microsoft.com/office/officeart/2005/8/layout/process4"/>
    <dgm:cxn modelId="{791B3A8E-BAEF-4A9D-88FC-9E8C1AB8C66E}" type="presParOf" srcId="{9E144A68-26C6-4FF8-8102-D6349CF11B5D}" destId="{EF0126CE-534F-4C36-8E95-E30AE40488BF}" srcOrd="0" destOrd="0" presId="urn:microsoft.com/office/officeart/2005/8/layout/process4"/>
    <dgm:cxn modelId="{50EBE6E0-CFB5-4D19-B234-AFD1D3F409DF}" type="presParOf" srcId="{9E144A68-26C6-4FF8-8102-D6349CF11B5D}" destId="{04D79151-BBD1-42DB-A001-8D39933239EE}" srcOrd="1" destOrd="0" presId="urn:microsoft.com/office/officeart/2005/8/layout/process4"/>
    <dgm:cxn modelId="{097D6170-0EC2-4E21-836D-EE18E2E3953A}" type="presParOf" srcId="{9E144A68-26C6-4FF8-8102-D6349CF11B5D}" destId="{FDCC2258-9556-4753-A8D3-97FDB0D7289E}" srcOrd="2" destOrd="0" presId="urn:microsoft.com/office/officeart/2005/8/layout/process4"/>
    <dgm:cxn modelId="{C204CF97-ECEE-4EF9-9C00-28D51A5A8F75}" type="presParOf" srcId="{FDCC2258-9556-4753-A8D3-97FDB0D7289E}" destId="{2F355AE0-3BDD-4277-AB42-1DB922C77B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A1008-A563-4B31-88E0-76A8658A8531}">
      <dsp:nvSpPr>
        <dsp:cNvPr id="0" name=""/>
        <dsp:cNvSpPr/>
      </dsp:nvSpPr>
      <dsp:spPr>
        <a:xfrm>
          <a:off x="0" y="3253708"/>
          <a:ext cx="11929810" cy="106793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É IMPORTANTE RESSALTAR QUE TODAS AS MANIFESTAÇÕES ENCAMINHADAS NO CASO DE RECLAMAÇÕES E INSATISFAÇÕES COM A PRESTAÇÃO DE SERVIÇOS SÃO GERADOS PROCESSOS A PARTE DO TRÂMITE DE PAGAMENTO PARA QUE SEJA FORMALIZADO DIRETAMENTE AO GT CC.  </a:t>
          </a:r>
        </a:p>
      </dsp:txBody>
      <dsp:txXfrm>
        <a:off x="0" y="3253708"/>
        <a:ext cx="11929810" cy="1067939"/>
      </dsp:txXfrm>
    </dsp:sp>
    <dsp:sp modelId="{6FAEE29D-065A-4292-A284-DD3B484206AF}">
      <dsp:nvSpPr>
        <dsp:cNvPr id="0" name=""/>
        <dsp:cNvSpPr/>
      </dsp:nvSpPr>
      <dsp:spPr>
        <a:xfrm rot="10800000">
          <a:off x="0" y="1711742"/>
          <a:ext cx="11929810" cy="1642491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 dirty="0">
            <a:latin typeface="Cambria" pitchFamily="18" charset="0"/>
          </a:endParaRPr>
        </a:p>
      </dsp:txBody>
      <dsp:txXfrm rot="-10800000">
        <a:off x="0" y="1711742"/>
        <a:ext cx="11929810" cy="576514"/>
      </dsp:txXfrm>
    </dsp:sp>
    <dsp:sp modelId="{6129746F-DEB3-468E-B6C9-5E24060FFE5C}">
      <dsp:nvSpPr>
        <dsp:cNvPr id="0" name=""/>
        <dsp:cNvSpPr/>
      </dsp:nvSpPr>
      <dsp:spPr>
        <a:xfrm>
          <a:off x="6280389" y="1615986"/>
          <a:ext cx="5508351" cy="49110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NÃO</a:t>
          </a:r>
        </a:p>
      </dsp:txBody>
      <dsp:txXfrm>
        <a:off x="6280389" y="1615986"/>
        <a:ext cx="5508351" cy="491104"/>
      </dsp:txXfrm>
    </dsp:sp>
    <dsp:sp modelId="{04D79151-BBD1-42DB-A001-8D39933239EE}">
      <dsp:nvSpPr>
        <dsp:cNvPr id="0" name=""/>
        <dsp:cNvSpPr/>
      </dsp:nvSpPr>
      <dsp:spPr>
        <a:xfrm rot="10800000">
          <a:off x="0" y="44667"/>
          <a:ext cx="11929810" cy="1642491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Manifestação encaminhada pelo CRS/</a:t>
          </a:r>
          <a:r>
            <a:rPr lang="pt-BR" sz="1800" b="1" kern="1200" dirty="0" err="1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hrs</a:t>
          </a:r>
          <a:r>
            <a:rPr lang="pt-BR" sz="18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para DSG</a:t>
          </a:r>
          <a:endParaRPr lang="pt-BR" sz="18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10800000">
        <a:off x="0" y="44667"/>
        <a:ext cx="11929810" cy="576514"/>
      </dsp:txXfrm>
    </dsp:sp>
    <dsp:sp modelId="{2F355AE0-3BDD-4277-AB42-1DB922C77B41}">
      <dsp:nvSpPr>
        <dsp:cNvPr id="0" name=""/>
        <dsp:cNvSpPr/>
      </dsp:nvSpPr>
      <dsp:spPr>
        <a:xfrm>
          <a:off x="0" y="564401"/>
          <a:ext cx="11929810" cy="49110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 empresa esta cumprindo com o objeto do contrato?</a:t>
          </a:r>
          <a:endParaRPr lang="pt-BR" sz="22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4401"/>
        <a:ext cx="11929810" cy="49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97A6-99AA-4156-92EC-EE94C0B506D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79BD9-5841-4160-B3B1-ACF70DC29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33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79BD9-5841-4160-B3B1-ACF70DC29F9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53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79BD9-5841-4160-B3B1-ACF70DC29F9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7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79BD9-5841-4160-B3B1-ACF70DC29F96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2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5112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48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54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67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69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457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579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804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10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375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4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487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4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777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612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5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727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35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299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247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653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18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233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612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62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043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043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747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639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76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010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28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824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706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27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30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84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22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13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29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719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5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615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240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400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721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63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90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960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504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015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07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1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143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016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241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542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702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104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981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57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642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264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773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813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25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26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072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78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686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533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6396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590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248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240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971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172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524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66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393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66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77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744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2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911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710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5915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8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432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005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96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345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838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404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6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21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06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2389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26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1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121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294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608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4159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20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775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00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30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551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67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878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99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818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59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286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80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8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01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363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680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504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00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13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5154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968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423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605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0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617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2939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922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6183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135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73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523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73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332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2248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69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489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6829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002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17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464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65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7178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367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2365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8279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19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8051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6221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127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82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9773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379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5673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8670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521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8202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7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435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4813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525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118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1745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5791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532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277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9210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619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45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7299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8696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67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7785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418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7188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177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1066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612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3772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23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3526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1759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272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181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141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5387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1340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999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453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0147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4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5165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8564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8716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2040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739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0628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175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245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5936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76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22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3992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6694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599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866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177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025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2912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7764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0688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930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232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2157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8533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209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1903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601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3287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6549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9291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3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3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41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2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9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47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74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98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57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7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91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28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93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26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89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7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25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4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024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9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18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5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98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40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30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2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98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8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830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97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48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72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37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82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017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95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82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90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5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060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02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31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2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55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01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00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61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929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97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0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328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95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859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14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011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004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02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992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337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6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E75118-E34D-409D-B635-F5295601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C62680-48B9-4402-B308-E7B2BA4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EC348E-1CCE-4FD8-ACA4-235CB4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E92A27-B767-41F0-AC33-BA740063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32049EA-CE3B-4991-AFF5-97F8C1A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0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065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45A121-368E-4137-8367-C64D0699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7779A8-1716-4AFD-915A-8C770B4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544F65-7E54-4B6C-853F-A5B10279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D250187-A671-4B09-AFEB-5EC9128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52728E-8620-4B28-B1B6-42784C90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00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B191AE-A056-4ECF-A78E-2F72C7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6C43E98-B669-443D-ABEC-9DAB014C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45F2802-D0E3-40CB-AE57-A410F85A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27F84A6-1F20-46D9-B996-6CD207F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25E8E0-C5FA-4F30-8452-FBA48181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89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B676C2-1751-4812-B141-CC1DA1B5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DD38FCC-A7AD-42DC-8F11-A2DB755E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076BD6F0-3682-497D-B496-6B640FF5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279218B-441A-47FB-9B91-A4B1723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9817F3-2F0B-4564-A727-FBB7FA95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16D48C1-E75E-4ACD-9322-1D2FC6EA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25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CCD2F6-FB14-41D4-B098-D59114AA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7D301E6-883A-4775-873D-60D41A4D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64009E4-FB4D-48FF-AF46-18B5F1C5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93ADEF-0691-4799-9783-D3F5AD16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8CA2F16-DCFE-4143-88BC-2E561196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3B07274-5E7B-4D0C-A84B-E2E4A5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5FFE496-FD24-4B54-B3A5-8ED637F6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183C96D-305A-48D5-9041-45E219C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919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45648D-EDA1-47B0-B2FE-672F8145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721EBAF-B280-47FF-89F0-C21B5DD0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3A2359-619F-461F-89FD-B1FCAFD8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5266A63-DE37-4F18-9F7F-6FF314C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21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036313C-8BE8-4350-9F5A-FB38116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4F00F5-A00B-432A-9292-6A4ACC1E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C69CB3D-2EA6-4A20-9320-DD835BC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761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B38279-799E-4E7F-9D69-38B6535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EEE65AC-38EF-4AB9-9A50-0D61D01D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7FE3D69-203F-4518-8C8E-5CE1F79DE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978AF25-2410-45D8-A8F8-D545EB8B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39A96DD-D24D-495F-94F1-5A97377A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2EE96C2-5878-44F9-A94C-96A542C4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6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75EC53-275F-4648-9D3F-0064811F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422C01E0-2F9F-46E7-A3CE-7E91E9EF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6549D2E-D019-4956-B27A-2EC483E6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15DD001-F337-4B54-8AE4-27A1394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F5F26C-D718-4671-B276-2493E9E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31C10DB-A39D-49E8-89E7-913D6436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475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5198DA-DA11-42B2-8A7C-877E215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0920C24-E3D1-4D10-A0F4-252CCC8B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79FEBDD-7500-49FC-8AE9-3B982DC3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585E5AD-6525-485A-B423-2C2F1C9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07DB9-8A05-4E41-AAE0-A04AEC7D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22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68C2C4-9768-4435-B465-4F584B83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03AB764-9A24-4DC3-9306-FAAE5502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B3ED88D-88DE-4EE2-ABED-F1720D8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2B8F81-2A20-464E-8D94-CEC2EB4B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3F6F60-9F97-4484-B555-E6643B0C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7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9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2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8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8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8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7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9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9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8AF2FCA-3A2B-443D-AB09-FD3667B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1010D33-6AA4-410E-B0CF-F690BA631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263D915-F9F3-4053-B0AC-941BC7DE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A784-FD29-4FBA-ADE3-5ABAB6C249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32AE685-81AC-44AC-8181-76367ACCA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0DF3D2-288F-42AD-9F68-DB7832AF3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80FF-CCDD-4467-99F4-BFD967A847E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rotocolo@sespa.pa.gov.b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icom.sespa@yahoo.com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12192000" cy="6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9144"/>
            <a:ext cx="12174510" cy="68469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311259"/>
            <a:ext cx="12191999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PRAZOS</a:t>
            </a:r>
            <a:endParaRPr lang="pt-BR" b="1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3045" y="2183228"/>
            <a:ext cx="113761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As Diretorias, Divisões,  Coordenações, Grupos Técnicos, Grupos de Trabalho, Gerências e Centros Regionais de Saúde.</a:t>
            </a:r>
          </a:p>
          <a:p>
            <a:endParaRPr lang="pt-BR" sz="1600" i="1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000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Os fiscais de contrato terão até o dia 05 de cada mês para apresentar as notas fiscais/faturas e os demais documentos inerentes à instrução para o pagamento, a fim de que até o 12º dia útil do mês todos os pagamentos do mês anterior tenham sido efetuados ou integralmente instruídos e aptos para pagamento, sob pena de, não o fazendo, serem adotadas por este gestor as medidas necessárias à eventual responsabilização pela inviabilização do pagamento das despesas em tempo hábil.”</a:t>
            </a:r>
          </a:p>
          <a:p>
            <a:endParaRPr lang="pt-BR" sz="2000" i="1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Comunicação </a:t>
            </a: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N.º 113/2021 – DSG/DAS/SESPA 06/07/2021</a:t>
            </a:r>
          </a:p>
          <a:p>
            <a:pPr algn="just"/>
            <a:r>
              <a:rPr lang="pt-BR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000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Solicitação para que os fiscais de contrato se manifestem no prazo de </a:t>
            </a:r>
            <a:r>
              <a:rPr lang="pt-BR" sz="2000" b="1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24(vinte e quatro)horas </a:t>
            </a:r>
            <a:r>
              <a:rPr lang="pt-BR" sz="2000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 retorne a esta DSG informando por que não ter cumprido com o item disposto no memorando circular remetido pela SAGA</a:t>
            </a:r>
            <a:r>
              <a:rPr lang="pt-BR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3795" y="1772925"/>
            <a:ext cx="1161542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Memorando Circular  </a:t>
            </a: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N.º05/2021 - SAGA 17/02/2021.</a:t>
            </a:r>
            <a:endParaRPr lang="pt-BR" sz="2000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6" y="11044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7490" y="1294307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anifestações encaminhadas nas declarações e tramites tomados pela DSG</a:t>
            </a:r>
            <a:endParaRPr lang="pt-BR" sz="2000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44982538"/>
              </p:ext>
            </p:extLst>
          </p:nvPr>
        </p:nvGraphicFramePr>
        <p:xfrm>
          <a:off x="122349" y="1813015"/>
          <a:ext cx="11929811" cy="432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47730" y="4228633"/>
            <a:ext cx="59114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ENVIO DO FEEDBACK POSITIVO PARA A EMPRESA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259132" y="4228633"/>
            <a:ext cx="57954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NOTIFICAÇÃO PARA A EMPRESA POR MEIO DE OFICIO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1411" y="3428999"/>
            <a:ext cx="510003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SIM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5851363" y="2902403"/>
            <a:ext cx="284006" cy="428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8966378" y="3859884"/>
            <a:ext cx="381000" cy="332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2906486" y="3859886"/>
            <a:ext cx="396945" cy="332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" y="32661"/>
            <a:ext cx="1264556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7490" y="1294307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 que é a declaração de prestação de serviços? A sua importância e da Nota </a:t>
            </a: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iscal atestadas</a:t>
            </a:r>
            <a:endParaRPr lang="pt-BR" sz="2000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128789" y="2562897"/>
            <a:ext cx="669701" cy="42500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97734" y="2387734"/>
            <a:ext cx="10483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É a documentação encaminhada mensalmente junto com a nota fiscal, que tem como principal objetivo o fiscal do contrato comunicar a esta Divisão se o objeto do contrato esta sendo cumprido e de que forma estão sendo executados os serviços, fornecidos os materiais/equipamentos necessários para a prestação/realização dos serviços.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128789" y="4090697"/>
            <a:ext cx="669701" cy="36060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97734" y="3951423"/>
            <a:ext cx="1048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Dá subsídios caso exista a necessidade de notificar a respectiva empresa ou em outros casos solicitar a rescisão contratual.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128789" y="5177307"/>
            <a:ext cx="682580" cy="36060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97732" y="5177307"/>
            <a:ext cx="1048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É importante destacar a necessidade de uma boa resolução na imagem para leitura de QR CODE da NF que será encaminhado ao DSG, com a utilização do aplicativo CAMSCANNER.</a:t>
            </a:r>
          </a:p>
        </p:txBody>
      </p:sp>
    </p:spTree>
    <p:extLst>
      <p:ext uri="{BB962C8B-B14F-4D97-AF65-F5344CB8AC3E}">
        <p14:creationId xmlns:p14="http://schemas.microsoft.com/office/powerpoint/2010/main" val="3912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" y="54100"/>
            <a:ext cx="12174510" cy="68469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9188" y="1339223"/>
            <a:ext cx="1191362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22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rientações acerca da solicitação de aditivos contratuais de limpeza e vigilância </a:t>
            </a:r>
            <a:r>
              <a:rPr lang="pt-BR" sz="2200" b="1" dirty="0" err="1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c.i</a:t>
            </a:r>
            <a:r>
              <a:rPr lang="pt-BR" sz="22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n.º 150 DSG/DAS/SESPA</a:t>
            </a:r>
            <a:endParaRPr lang="pt-BR" sz="2200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702" y="3217225"/>
            <a:ext cx="2037031" cy="11553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SOLICITAÇÃO INICIAL</a:t>
            </a:r>
            <a:endParaRPr lang="pt-BR" sz="32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CRS/HRS</a:t>
            </a:r>
            <a:endParaRPr lang="pt-BR" sz="32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63608" y="3217226"/>
            <a:ext cx="1177974" cy="11553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SAGA</a:t>
            </a:r>
            <a:endParaRPr lang="pt-BR" sz="10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95427" y="2332212"/>
            <a:ext cx="2056204" cy="8850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VALIDAR SOLICITAÇÃO</a:t>
            </a:r>
            <a:endParaRPr lang="pt-BR" sz="32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595427" y="3836479"/>
            <a:ext cx="2056204" cy="11938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DECLINAR</a:t>
            </a:r>
            <a:endParaRPr lang="pt-BR" sz="32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SOLICITAÇÃO</a:t>
            </a:r>
            <a:endParaRPr lang="pt-BR" sz="32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76217" y="5289633"/>
            <a:ext cx="2703413" cy="1146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RETORNO AO CRS/HRS</a:t>
            </a:r>
            <a:endParaRPr lang="pt-BR" sz="24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Seta para a esquerda e para cima 12"/>
          <p:cNvSpPr/>
          <p:nvPr/>
        </p:nvSpPr>
        <p:spPr>
          <a:xfrm>
            <a:off x="4626523" y="5430667"/>
            <a:ext cx="2921463" cy="767568"/>
          </a:xfrm>
          <a:prstGeom prst="lef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 rot="20338573" flipV="1">
            <a:off x="5367473" y="3086917"/>
            <a:ext cx="773337" cy="26061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964616" y="4243239"/>
            <a:ext cx="1912766" cy="20927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DIVISÃO DE SERVIÇOS GERAIS – DSG PARA PROSSEGUIMENTO PROCESSUAL E TRAMITAÇÃO ENTRE OS DEMAIS SETORES</a:t>
            </a:r>
            <a:endParaRPr lang="pt-BR" sz="2000" b="1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2691228" y="3594087"/>
            <a:ext cx="679939" cy="40166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8768862" y="2543908"/>
            <a:ext cx="844061" cy="32824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 rot="1332498" flipV="1">
            <a:off x="5367032" y="3972964"/>
            <a:ext cx="773337" cy="26061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789186" y="2276146"/>
            <a:ext cx="2263626" cy="11583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DEPARTAMENTO DE ADMINISTRAÇÃO E SERVIÇOS - DAS</a:t>
            </a:r>
          </a:p>
        </p:txBody>
      </p:sp>
      <p:sp>
        <p:nvSpPr>
          <p:cNvPr id="23" name="Seta para baixo 22"/>
          <p:cNvSpPr/>
          <p:nvPr/>
        </p:nvSpPr>
        <p:spPr>
          <a:xfrm>
            <a:off x="10733430" y="3523632"/>
            <a:ext cx="375138" cy="62569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0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8745" y="1354309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 IMPORTANCIA DA REGIONAL/HOSPITAL INFORMAR QUANDO HOUVER MUDANÇAS DE ENDEREÇO.</a:t>
            </a:r>
            <a:endParaRPr lang="pt-BR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270456" y="3193961"/>
            <a:ext cx="3206840" cy="96591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FORMALIZAR EM TERMO ADITIVO</a:t>
            </a:r>
          </a:p>
        </p:txBody>
      </p:sp>
      <p:sp>
        <p:nvSpPr>
          <p:cNvPr id="6" name="Pentágono 5"/>
          <p:cNvSpPr/>
          <p:nvPr/>
        </p:nvSpPr>
        <p:spPr>
          <a:xfrm>
            <a:off x="4417454" y="3193961"/>
            <a:ext cx="3168202" cy="96591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CONTROLE DE DADOS PARA A DSG</a:t>
            </a:r>
          </a:p>
        </p:txBody>
      </p:sp>
      <p:sp>
        <p:nvSpPr>
          <p:cNvPr id="7" name="Pentágono 6"/>
          <p:cNvSpPr/>
          <p:nvPr/>
        </p:nvSpPr>
        <p:spPr>
          <a:xfrm>
            <a:off x="8628845" y="3193961"/>
            <a:ext cx="3129566" cy="96591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EVITAR IMPRECISÕES NO CONTRATO</a:t>
            </a:r>
          </a:p>
        </p:txBody>
      </p:sp>
    </p:spTree>
    <p:extLst>
      <p:ext uri="{BB962C8B-B14F-4D97-AF65-F5344CB8AC3E}">
        <p14:creationId xmlns:p14="http://schemas.microsoft.com/office/powerpoint/2010/main" val="28702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745" y="1328550"/>
            <a:ext cx="1217451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importância da atividade desempenhada pelo Fiscal de Contrato para a DSG e considerações finais.</a:t>
            </a:r>
            <a:endParaRPr lang="pt-BR" sz="2000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44957" y="2505669"/>
            <a:ext cx="10745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 principal objetivo é deixar explanado a importância do trabalho que cada fiscal de contrato desempenha para esta Divisão, e expor aos fiscais a necessidade da celeridade no atendimento das solicitações que são feitas por esta DSG para cada regional/hospital.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218941" y="2743200"/>
            <a:ext cx="798490" cy="45076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218941" y="4034253"/>
            <a:ext cx="798490" cy="42500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44957" y="3646591"/>
            <a:ext cx="10745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Importante lembrar que cada documentação, nota fiscal, declaração, manifestação etc, que são encaminhadas passam por um processo de analise e são devidamente encaminhadas, seja a empresa solicitando que se manifeste, ou à Diretoria de Administração e Serviços para que siga o devido tramite dentro da Secretaria de Saúde.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218941" y="5486400"/>
            <a:ext cx="798490" cy="42500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44957" y="5144490"/>
            <a:ext cx="10745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Reforçar a importância do papel do fiscal de contrato para exercer o acompanhamento e a fiscalização da execução contratual e de suma importância para evitar eventuais vícios, irregularidades ou baixa qualidade dos serviços prestados pela contratada e propor uma melhor prestação de serviços aos Centros Regionais e Hospitais Regionais de Saúde.</a:t>
            </a:r>
          </a:p>
        </p:txBody>
      </p:sp>
    </p:spTree>
    <p:extLst>
      <p:ext uri="{BB962C8B-B14F-4D97-AF65-F5344CB8AC3E}">
        <p14:creationId xmlns:p14="http://schemas.microsoft.com/office/powerpoint/2010/main" val="10624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49144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310899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CONTATOS </a:t>
            </a:r>
            <a:r>
              <a:rPr lang="pt-BR" sz="24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DSG/DAS/SESPA</a:t>
            </a:r>
          </a:p>
        </p:txBody>
      </p:sp>
      <p:sp>
        <p:nvSpPr>
          <p:cNvPr id="5" name="Pentágono 4"/>
          <p:cNvSpPr/>
          <p:nvPr/>
        </p:nvSpPr>
        <p:spPr>
          <a:xfrm>
            <a:off x="270456" y="2834732"/>
            <a:ext cx="2066344" cy="96591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E-MAIL:	</a:t>
            </a:r>
          </a:p>
        </p:txBody>
      </p:sp>
      <p:sp>
        <p:nvSpPr>
          <p:cNvPr id="6" name="Pentágono 5"/>
          <p:cNvSpPr/>
          <p:nvPr/>
        </p:nvSpPr>
        <p:spPr>
          <a:xfrm>
            <a:off x="2541293" y="2834732"/>
            <a:ext cx="3215897" cy="96591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dsgsespa2013@gmail.com</a:t>
            </a:r>
          </a:p>
        </p:txBody>
      </p:sp>
      <p:sp>
        <p:nvSpPr>
          <p:cNvPr id="7" name="Pentágono 6"/>
          <p:cNvSpPr/>
          <p:nvPr/>
        </p:nvSpPr>
        <p:spPr>
          <a:xfrm>
            <a:off x="6117771" y="2834732"/>
            <a:ext cx="2084521" cy="96591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N° de Telefone:</a:t>
            </a:r>
          </a:p>
        </p:txBody>
      </p:sp>
      <p:sp>
        <p:nvSpPr>
          <p:cNvPr id="8" name="Pentágono 7"/>
          <p:cNvSpPr/>
          <p:nvPr/>
        </p:nvSpPr>
        <p:spPr>
          <a:xfrm>
            <a:off x="8636861" y="2834732"/>
            <a:ext cx="3342468" cy="96591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Fixo: 4006-4380/4381</a:t>
            </a:r>
          </a:p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Funcional: (91)97400-8617</a:t>
            </a:r>
          </a:p>
        </p:txBody>
      </p:sp>
      <p:sp>
        <p:nvSpPr>
          <p:cNvPr id="2" name="Pentágono 1"/>
          <p:cNvSpPr/>
          <p:nvPr/>
        </p:nvSpPr>
        <p:spPr>
          <a:xfrm>
            <a:off x="4189647" y="4299856"/>
            <a:ext cx="3135085" cy="816429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PAE: DSG SP02 </a:t>
            </a:r>
            <a:endParaRPr lang="pt-BR" sz="1600" b="1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0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89888" y="2011112"/>
            <a:ext cx="9473184" cy="17196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Divisão de 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Comunicação – DICOM/DAS/SESPA 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73168" y="4797452"/>
            <a:ext cx="6409944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                              </a:t>
            </a:r>
            <a:r>
              <a:rPr lang="pt-BR" sz="2000" b="1" dirty="0" smtClean="0">
                <a:solidFill>
                  <a:srgbClr val="0070C0"/>
                </a:solidFill>
              </a:rPr>
              <a:t>   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Gerência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Raimundo Paula Nunes</a:t>
            </a:r>
          </a:p>
        </p:txBody>
      </p:sp>
    </p:spTree>
    <p:extLst>
      <p:ext uri="{BB962C8B-B14F-4D97-AF65-F5344CB8AC3E}">
        <p14:creationId xmlns:p14="http://schemas.microsoft.com/office/powerpoint/2010/main" val="41911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000" dirty="0"/>
              <a:t>  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SEÇÃO DE PROTOCOLO GERAL DA SESPA</a:t>
            </a:r>
          </a:p>
          <a:p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ATRIBUIÇÕES</a:t>
            </a:r>
          </a:p>
          <a:p>
            <a:pPr marL="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Atendimento de clientes internos ou externos; </a:t>
            </a: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Receber e protocolar documentos em geral, presencial ou por e-mail;</a:t>
            </a: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Informar o andamento de processos; </a:t>
            </a: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Digitalizar, Cadastrar ou Converter documento físico em eletrônico;</a:t>
            </a: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Cadastramento e manutenção de usuários no PAE; </a:t>
            </a: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Orientação/treinamento de usuários no PA;</a:t>
            </a: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Criação/ Manutenção do Organograma da SESPA;</a:t>
            </a: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Orientação aos servidores do órgão sobre tratamento de documento e utilização do Sistema ;	</a:t>
            </a:r>
          </a:p>
        </p:txBody>
      </p:sp>
      <p:pic>
        <p:nvPicPr>
          <p:cNvPr id="6" name="image1.png" descr="C:\Users\54191605\Desktop\Sespa e Governo PNG - Horizonal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95800" y="404664"/>
            <a:ext cx="3257550" cy="5435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619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7490" y="2601117"/>
            <a:ext cx="12174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Departamento de Administração e Serviços – DAS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802079" y="5195599"/>
            <a:ext cx="6809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Diretor: Jeferson Nery Torres</a:t>
            </a:r>
          </a:p>
        </p:txBody>
      </p:sp>
    </p:spTree>
    <p:extLst>
      <p:ext uri="{BB962C8B-B14F-4D97-AF65-F5344CB8AC3E}">
        <p14:creationId xmlns:p14="http://schemas.microsoft.com/office/powerpoint/2010/main" val="30487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75520" y="1196752"/>
            <a:ext cx="844562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     </a:t>
            </a:r>
            <a:r>
              <a:rPr lang="pt-BR" sz="2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SEÇÃO DE PROTOCOLO GERAL DA SESPA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pt-BR" sz="2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PAE</a:t>
            </a:r>
          </a:p>
          <a:p>
            <a:pPr marL="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Decreto nº 2.176 de 12 de setembro de 2018, em que o Governo do Estado do Pará instituiu o Processo Administrativo Eletrônico - PAE, ferramenta que dentre seus objetivos visa a criação, gerenciamento e tramitação de documentos eletrônicos que atende aos órgãos do Estado do Pará;</a:t>
            </a:r>
          </a:p>
          <a:p>
            <a:pPr algn="just"/>
            <a:endParaRPr lang="pt-BR" sz="2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julho de 2020 após CI determinação do Dr. Ariel este setor de protocolo efetuou a digitalização e conversão de processos físicos em eletrônicos desta SESPA . E até setembro de 2021 foram convertidos em eletrônico 717 protocolos sendo q dentro deles milhares de páginas.</a:t>
            </a:r>
          </a:p>
          <a:p>
            <a:pPr marL="0" indent="0" algn="just">
              <a:buNone/>
            </a:pPr>
            <a:endParaRPr lang="pt-BR" sz="2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mês de agosto de 2021, a  SESPA cadastrou apenas 4 processos físicos e até a data de 29 de setembro  de 2021, apenas 1 processos físico foi cadastrado.</a:t>
            </a:r>
          </a:p>
          <a:p>
            <a:pPr algn="just"/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1.png" descr="C:\Users\54191605\Desktop\Sespa e Governo PNG - Horizonal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95800" y="404664"/>
            <a:ext cx="3257550" cy="5435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96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1.png" descr="C:\Users\54191605\Desktop\Sespa e Governo PNG - Horizonal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95800" y="404664"/>
            <a:ext cx="3257550" cy="543560"/>
          </a:xfrm>
          <a:prstGeom prst="rect">
            <a:avLst/>
          </a:prstGeom>
          <a:ln/>
        </p:spPr>
      </p:pic>
      <p:pic>
        <p:nvPicPr>
          <p:cNvPr id="3" name="Espaço Reservado para Conteúdo 2" descr="Recorte de Te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84" y="1600201"/>
            <a:ext cx="6447632" cy="4525963"/>
          </a:xfrm>
        </p:spPr>
      </p:pic>
    </p:spTree>
    <p:extLst>
      <p:ext uri="{BB962C8B-B14F-4D97-AF65-F5344CB8AC3E}">
        <p14:creationId xmlns:p14="http://schemas.microsoft.com/office/powerpoint/2010/main" val="28206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1.png" descr="C:\Users\54191605\Desktop\Sespa e Governo PNG - Horizonal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95800" y="404664"/>
            <a:ext cx="3257550" cy="543560"/>
          </a:xfrm>
          <a:prstGeom prst="rect">
            <a:avLst/>
          </a:prstGeom>
          <a:ln/>
        </p:spPr>
      </p:pic>
      <p:pic>
        <p:nvPicPr>
          <p:cNvPr id="7" name="Imagem 6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53" y="1412776"/>
            <a:ext cx="7668695" cy="51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631504" y="948224"/>
            <a:ext cx="8928992" cy="57931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29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4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SEÇÃO DE PROTOCOLO GERAL DA SESPA</a:t>
            </a:r>
          </a:p>
          <a:p>
            <a:endParaRPr lang="pt-BR" sz="4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4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pt-BR" sz="4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CONSIDERAÇÕES FINAIS</a:t>
            </a:r>
          </a:p>
          <a:p>
            <a:pPr marL="0" indent="0">
              <a:buNone/>
            </a:pPr>
            <a:endParaRPr lang="pt-BR" sz="4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Protocolo de processos eletrônicos proporcionou agilidade e transparência nos processos e amadureceu, tornando-se cada vez mais eficiente e eficaz, sobretudo sua relevância, no momento da pandemia do COVID 19.</a:t>
            </a:r>
          </a:p>
          <a:p>
            <a:pPr marL="0" indent="0" algn="just">
              <a:buNone/>
            </a:pPr>
            <a:endParaRPr lang="pt-BR" sz="4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Reiteramos que todos os processos externos ou internos devem ser cadastrados no PAE sobretudo por serem auditados pelos órgão fiscalizadores do Estado. E os principais processos auditados são as Diárias e Passagens.</a:t>
            </a:r>
          </a:p>
          <a:p>
            <a:pPr algn="just"/>
            <a:endParaRPr lang="pt-BR" sz="4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Contato para informações: (91) 4006-4214/4216</a:t>
            </a:r>
          </a:p>
          <a:p>
            <a:pPr marL="0" indent="0" algn="ctr">
              <a:buNone/>
            </a:pP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Institucional do Protocolo: (91) 7400-8545</a:t>
            </a:r>
          </a:p>
          <a:p>
            <a:pPr marL="0" indent="0" algn="ctr">
              <a:buNone/>
            </a:pP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protocolo@sespa.pa.gov.br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Ana Bandeira</a:t>
            </a:r>
          </a:p>
          <a:p>
            <a:pPr marL="0" indent="0" algn="r">
              <a:buNone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 Gestora do PAE / SESPA</a:t>
            </a:r>
          </a:p>
          <a:p>
            <a:pPr marL="0" indent="0" algn="just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1.png" descr="C:\Users\54191605\Desktop\Sespa e Governo PNG - Horizonal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95800" y="404664"/>
            <a:ext cx="3257550" cy="5435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177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" y="34311"/>
            <a:ext cx="12174510" cy="684695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4C48C8A-8BF6-4EC1-BF25-E474F4C8F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407" y="1862050"/>
            <a:ext cx="9950335" cy="4031674"/>
          </a:xfrm>
        </p:spPr>
        <p:txBody>
          <a:bodyPr>
            <a:noAutofit/>
          </a:bodyPr>
          <a:lstStyle/>
          <a:p>
            <a:pPr>
              <a:tabLst>
                <a:tab pos="2806065" algn="ctr"/>
                <a:tab pos="5612130" algn="r"/>
              </a:tabLst>
            </a:pPr>
            <a:r>
              <a:rPr lang="pt-BR" sz="18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endParaRPr lang="pt-BR" sz="1800" b="1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pt-BR" sz="21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pt-BR" sz="2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Divisão  de Comunicação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gerencia 07 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contratos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sendo: 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Correios, Imprensa Oficial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Telefonia (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Fixa e Móvel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Impressão, Digitalização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Reprografia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Manutenção de Rede de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Telefonia Interna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Protocolo e Arquivo Central.</a:t>
            </a:r>
            <a:endParaRPr lang="pt-BR" sz="2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FC3582-1873-41F8-BCE5-FA5B116C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1219200"/>
            <a:ext cx="10460379" cy="773185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CORREIOS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(SEDEX, TELEGRAMA, PAC e MALOTE)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F4A3051-CFB4-4B4E-B9E9-629013F4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3" y="1763486"/>
            <a:ext cx="10319656" cy="437605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O Serviço de postagem via SEDEX é utilizado pela instituição no envio de cartas e encomendas com capacidade de até 15 Kg, abrangendo a região metropolitana em âmbito regional e por todo território nacional.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O Serviço de Malote abrange todos os Centros Regionais e Hospitais Regionais através do envio e recebimento de documentações físicas como: cartazes, laminas para testes laboratoriais, folders, documento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diversos,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Ofícios e Memorandos.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Serviço de envio e recebimento de volumes via PAC, abrange o envio e recebimento de encomendas com dimensões e pesos especifico  conforme contrato, serviço utilizado como exemplo  para transporte de caixas de hipoclorito de sódio para os Centros Regionais.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Serviço de postagem via Telegrama mensagem urgente e confidencial emitida eletronicamente impressa e auto envelopada, utilizado pela instituição em casos específicos e excepcionais.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16ED45-D79A-48D0-9FBB-1A7CC049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291"/>
            <a:ext cx="10515600" cy="1009044"/>
          </a:xfrm>
        </p:spPr>
        <p:txBody>
          <a:bodyPr>
            <a:normAutofit/>
          </a:bodyPr>
          <a:lstStyle/>
          <a:p>
            <a:r>
              <a:rPr lang="pt-B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TELEFONIA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MÓVEL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4031E7B-2F5D-45F4-B3D8-145C7750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8138"/>
            <a:ext cx="10515600" cy="340882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Com a disponibilização dos aparelhos celulares as Diretorias, Coordenações e Chefias das instituições, houve uma excelente interatividade entre a gestão proporcionando a resolutividade nas ações de trabalho e na tomada de decisões no âmbito da instituição, gerando desta forma economia com as ligações </a:t>
            </a:r>
            <a:r>
              <a:rPr lang="pt-BR" sz="21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intragrupo</a:t>
            </a: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e extra grupo conforme previsto em contrato.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243 Celulares </a:t>
            </a:r>
            <a:r>
              <a:rPr lang="pt-BR" sz="21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adiqueridos</a:t>
            </a: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  <a:endParaRPr lang="pt-BR" sz="2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10 modem de acesso a internet.</a:t>
            </a:r>
          </a:p>
          <a:p>
            <a:endParaRPr lang="pt-BR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901A1D-B3AE-4747-BF13-DBD957ED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1911"/>
            <a:ext cx="10515600" cy="84022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TELEFONIA FIXA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STFC -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(FIXO)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DFFA889-C40E-494F-B48C-9650AB817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8015"/>
            <a:ext cx="10515600" cy="335894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Com a disponibilização dos aparelhos celulares entre a estrutura organizacional do órgão facilitou a comunicação a nível regional permitindo desta forma economia a instituição com a contenção de gastos em relação as despesas com ligações originadas por linhas </a:t>
            </a: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fixas;</a:t>
            </a:r>
            <a:endParaRPr lang="pt-BR" sz="2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Destacamos que atualmente possuímos 16 </a:t>
            </a:r>
            <a:r>
              <a:rPr lang="pt-BR" sz="21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Digitroncos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(Centrais telefônicas), sendo 13 na Capital e 03 nas Regionais de Saúde </a:t>
            </a: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nos municípios;</a:t>
            </a:r>
            <a:endParaRPr lang="pt-BR" sz="2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Acompanhamento mensal do uso dos serviços e acionamento de suporte técnico da empresa prestadora sempre que necessário. 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0"/>
            <a:ext cx="12174510" cy="68469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4BC55D-80BC-4F8B-A9E9-D7D7BBDE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045"/>
            <a:ext cx="10515600" cy="7725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pt-BR" sz="2000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TELEFONIA FIXA (DIRETA) 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94D4ADE-91B3-4604-86AD-6DB4F52E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261"/>
            <a:ext cx="10515600" cy="345870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Contrato com linhas diretas abrangendo todas as Unidades de Belém/Região Metropolitana, Centros Regionais e Hospitais;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As faturas, são atestadas e enviadas para pagamento mensalmente;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Monitoramento dos processos das faturas via sistema PAE.</a:t>
            </a:r>
          </a:p>
        </p:txBody>
      </p:sp>
    </p:spTree>
    <p:extLst>
      <p:ext uri="{BB962C8B-B14F-4D97-AF65-F5344CB8AC3E}">
        <p14:creationId xmlns:p14="http://schemas.microsoft.com/office/powerpoint/2010/main" val="42074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23049E-CAA3-49E9-885B-CD4251FD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9" y="1213662"/>
            <a:ext cx="10723418" cy="1258655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IOE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(IMPRENSA OFICIAL DO ESTADO)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4A03F75-BF4D-4FF1-9AD6-3AB94A4F9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1"/>
            <a:ext cx="10515600" cy="343376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Contrato abrange todos os 13 Centros Regionais, ETSUS, LACEN, H.R. Conc. Araguaia, H.R. Salinópolis e H. R. Cametá;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As faturas, são atestadas pelos fiscais das unidades e enviadas para a DICOM/DAS/SESPA para processo de pagamento mensalmente;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Monitoramento dos processos das faturas via sistema PAE.</a:t>
            </a:r>
          </a:p>
          <a:p>
            <a:pPr marL="0" lvl="0" indent="0" algn="just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Temos  dificuldade na demora do envio das faturas  atestadas para juntada e encaminhamento para pagamento.</a:t>
            </a:r>
            <a:endParaRPr lang="pt-BR" sz="2100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"/>
            <a:ext cx="12192000" cy="6856792"/>
          </a:xfrm>
          <a:prstGeom prst="rect">
            <a:avLst/>
          </a:prstGeom>
        </p:spPr>
      </p:pic>
      <p:sp>
        <p:nvSpPr>
          <p:cNvPr id="5" name="Retângulo com Canto Diagonal Aparado 4"/>
          <p:cNvSpPr/>
          <p:nvPr/>
        </p:nvSpPr>
        <p:spPr>
          <a:xfrm>
            <a:off x="661305" y="1323294"/>
            <a:ext cx="10066565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PDCA - DAS</a:t>
            </a:r>
          </a:p>
        </p:txBody>
      </p:sp>
      <p:sp>
        <p:nvSpPr>
          <p:cNvPr id="7" name="Retângulo com Canto Diagonal Aparado 6"/>
          <p:cNvSpPr/>
          <p:nvPr/>
        </p:nvSpPr>
        <p:spPr>
          <a:xfrm>
            <a:off x="661306" y="3048680"/>
            <a:ext cx="2008415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Planejar</a:t>
            </a:r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3083377" y="3070455"/>
            <a:ext cx="7562852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Todas as aquisições de materiais permanentes e de consumo.</a:t>
            </a:r>
          </a:p>
        </p:txBody>
      </p:sp>
      <p:sp>
        <p:nvSpPr>
          <p:cNvPr id="9" name="Retângulo com Canto Diagonal Aparado 8"/>
          <p:cNvSpPr/>
          <p:nvPr/>
        </p:nvSpPr>
        <p:spPr>
          <a:xfrm>
            <a:off x="661306" y="3916819"/>
            <a:ext cx="2008415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Executar</a:t>
            </a:r>
          </a:p>
        </p:txBody>
      </p:sp>
      <p:sp>
        <p:nvSpPr>
          <p:cNvPr id="10" name="Retângulo com Canto Diagonal Aparado 9"/>
          <p:cNvSpPr/>
          <p:nvPr/>
        </p:nvSpPr>
        <p:spPr>
          <a:xfrm>
            <a:off x="3083377" y="3938594"/>
            <a:ext cx="7562852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Todas os serviços de comunicação, transporte, limpeza e segurança.</a:t>
            </a:r>
          </a:p>
        </p:txBody>
      </p:sp>
      <p:sp>
        <p:nvSpPr>
          <p:cNvPr id="12" name="Retângulo com Canto Diagonal Aparado 11"/>
          <p:cNvSpPr/>
          <p:nvPr/>
        </p:nvSpPr>
        <p:spPr>
          <a:xfrm>
            <a:off x="661305" y="4793130"/>
            <a:ext cx="2008416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Verificar</a:t>
            </a:r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3083377" y="4814905"/>
            <a:ext cx="7562852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acompanhamento da execução das rotinas.</a:t>
            </a:r>
          </a:p>
        </p:txBody>
      </p:sp>
      <p:sp>
        <p:nvSpPr>
          <p:cNvPr id="16" name="Retângulo com Canto Diagonal Aparado 15"/>
          <p:cNvSpPr/>
          <p:nvPr/>
        </p:nvSpPr>
        <p:spPr>
          <a:xfrm>
            <a:off x="661306" y="5647336"/>
            <a:ext cx="2008415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Atuar</a:t>
            </a:r>
          </a:p>
        </p:txBody>
      </p:sp>
      <p:sp>
        <p:nvSpPr>
          <p:cNvPr id="17" name="Retângulo com Canto Diagonal Aparado 16"/>
          <p:cNvSpPr/>
          <p:nvPr/>
        </p:nvSpPr>
        <p:spPr>
          <a:xfrm>
            <a:off x="3083377" y="5664040"/>
            <a:ext cx="7562852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Preventivamente e Corretivamente.  </a:t>
            </a:r>
          </a:p>
        </p:txBody>
      </p:sp>
    </p:spTree>
    <p:extLst>
      <p:ext uri="{BB962C8B-B14F-4D97-AF65-F5344CB8AC3E}">
        <p14:creationId xmlns:p14="http://schemas.microsoft.com/office/powerpoint/2010/main" val="30188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B486C1-E668-451B-9B4D-B37B1639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399"/>
            <a:ext cx="10515600" cy="939973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ARQUIVO CENTRAL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0077880-53B0-4ACB-BB70-7BBADC76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315"/>
            <a:ext cx="10515600" cy="404829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88645" algn="l"/>
              </a:tabLst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Devido ao processo de Demolição do prédio do Nível Central na Av. Pres. Pernambuco, onde situava o Arquivo Central da SESPA, houve a necessidade de mudança dos acervos para novo endereço Rua dos Timbiras nº 1827.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endParaRPr lang="pt-BR" sz="1800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88645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" y="11044"/>
            <a:ext cx="12174510" cy="68469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B486C1-E668-451B-9B4D-B37B1639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399"/>
            <a:ext cx="10515600" cy="939973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   VII –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CONTATOS PARA INFORMAÇÕES: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0077880-53B0-4ACB-BB70-7BBADC76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315"/>
            <a:ext cx="10877550" cy="4048299"/>
          </a:xfrm>
        </p:spPr>
        <p:txBody>
          <a:bodyPr>
            <a:normAutofit fontScale="32500" lnSpcReduction="20000"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r>
              <a:rPr lang="pt-BR" sz="1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r>
              <a:rPr lang="pt-BR" sz="7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4006-4399 – 4394 – 4395 – (Funcional-Administrativo (91) 98400-0257 Nunes)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r>
              <a:rPr lang="pt-BR" sz="7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dicom.sespa@yahoo.com.br</a:t>
            </a:r>
            <a:endParaRPr lang="pt-BR" sz="7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PAE: DICOM SP04</a:t>
            </a:r>
            <a:endParaRPr lang="pt-BR" sz="7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endParaRPr lang="pt-BR" sz="1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8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Comunicação </a:t>
            </a:r>
            <a:r>
              <a:rPr lang="pt-BR" sz="8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não é o que você fala, mas o que o outro compreende do que foi dito</a:t>
            </a:r>
            <a:r>
              <a:rPr lang="pt-BR" sz="8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pt-BR" sz="86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lvl="0" indent="0" algn="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r>
              <a:rPr lang="pt-BR" sz="55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Claudia </a:t>
            </a:r>
            <a:r>
              <a:rPr lang="pt-BR" sz="55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Belucci</a:t>
            </a:r>
            <a:endParaRPr lang="pt-BR" sz="55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endParaRPr lang="pt-BR" sz="18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588645" algn="l"/>
              </a:tabLst>
            </a:pPr>
            <a:endParaRPr lang="pt-BR" sz="3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88645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74" y="11044"/>
            <a:ext cx="12276773" cy="6846956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166255" y="3005236"/>
            <a:ext cx="10246426" cy="62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Divisão de 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Almoxarifado - </a:t>
            </a:r>
            <a:r>
              <a:rPr lang="pt-BR" sz="3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DAlM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/DAS/SESPA 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70170" y="5449573"/>
            <a:ext cx="5411189" cy="62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Gerência: Rafael do Nascimento Miranda </a:t>
            </a:r>
          </a:p>
        </p:txBody>
      </p:sp>
    </p:spTree>
    <p:extLst>
      <p:ext uri="{BB962C8B-B14F-4D97-AF65-F5344CB8AC3E}">
        <p14:creationId xmlns:p14="http://schemas.microsoft.com/office/powerpoint/2010/main" val="186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531088" y="2620923"/>
            <a:ext cx="5231219" cy="2074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Entrada e Saída.</a:t>
            </a:r>
          </a:p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Controle de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Estoque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Enviar Nota Empenho aos Fornecedores.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Cobrar e fiscalizar Entregas.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Verificar Qualidade e Validade de Produtos.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Atesto de Notas Fiscais.</a:t>
            </a:r>
          </a:p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Demandas Judiciais.</a:t>
            </a:r>
          </a:p>
          <a:p>
            <a:endParaRPr lang="pt-BR" sz="1600" b="1" dirty="0" smtClean="0">
              <a:solidFill>
                <a:srgbClr val="1823F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436357" y="1350813"/>
            <a:ext cx="3319286" cy="42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Processos do Almoxarifado 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985640" y="3277266"/>
            <a:ext cx="1305473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Setor Requisitante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A72ABE7-2D67-402B-89FF-E3444CCC498F}"/>
              </a:ext>
            </a:extLst>
          </p:cNvPr>
          <p:cNvSpPr/>
          <p:nvPr/>
        </p:nvSpPr>
        <p:spPr>
          <a:xfrm flipH="1">
            <a:off x="3847316" y="1358551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Materiais - </a:t>
            </a:r>
            <a:r>
              <a:rPr lang="pt-BR" sz="1400" dirty="0">
                <a:latin typeface="Bahnschrift Condensed" panose="020B0502040204020203" pitchFamily="34" charset="0"/>
              </a:rPr>
              <a:t>EPIs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4AE5EE4-83A2-4669-A450-EC75F3B7FD53}"/>
              </a:ext>
            </a:extLst>
          </p:cNvPr>
          <p:cNvSpPr/>
          <p:nvPr/>
        </p:nvSpPr>
        <p:spPr>
          <a:xfrm flipH="1">
            <a:off x="3815114" y="3277266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Materiais de Expediente</a:t>
            </a:r>
            <a:endParaRPr lang="pt-BR" sz="1400" dirty="0">
              <a:latin typeface="Bahnschrift Condensed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14AA2E3-3B4F-4987-8FAF-75F823775932}"/>
              </a:ext>
            </a:extLst>
          </p:cNvPr>
          <p:cNvSpPr/>
          <p:nvPr/>
        </p:nvSpPr>
        <p:spPr>
          <a:xfrm flipH="1">
            <a:off x="3847316" y="5246812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Materiais de Consumo e Impressos</a:t>
            </a:r>
            <a:endParaRPr lang="pt-BR" sz="1400" dirty="0">
              <a:latin typeface="Bahnschrift Condensed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CF6933F-8450-42E3-9225-8BE557CB3C42}"/>
              </a:ext>
            </a:extLst>
          </p:cNvPr>
          <p:cNvSpPr/>
          <p:nvPr/>
        </p:nvSpPr>
        <p:spPr>
          <a:xfrm flipH="1">
            <a:off x="6381148" y="1358551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GAB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6309274-C664-4C06-995F-98160E843AA8}"/>
              </a:ext>
            </a:extLst>
          </p:cNvPr>
          <p:cNvSpPr/>
          <p:nvPr/>
        </p:nvSpPr>
        <p:spPr>
          <a:xfrm flipH="1">
            <a:off x="6381148" y="3289918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85570620-60F5-4730-8E8D-8A368A2F66E7}"/>
              </a:ext>
            </a:extLst>
          </p:cNvPr>
          <p:cNvSpPr/>
          <p:nvPr/>
        </p:nvSpPr>
        <p:spPr>
          <a:xfrm flipH="1">
            <a:off x="6393180" y="5246813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Almoxarifado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224311E6-784E-464F-8E74-68DBDA2963D0}"/>
              </a:ext>
            </a:extLst>
          </p:cNvPr>
          <p:cNvSpPr/>
          <p:nvPr/>
        </p:nvSpPr>
        <p:spPr>
          <a:xfrm flipH="1">
            <a:off x="9462458" y="3251207"/>
            <a:ext cx="1344076" cy="90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Setor Requisitante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ED69B9FD-4AD1-4C73-BAE1-73609620B0DD}"/>
              </a:ext>
            </a:extLst>
          </p:cNvPr>
          <p:cNvSpPr/>
          <p:nvPr/>
        </p:nvSpPr>
        <p:spPr>
          <a:xfrm flipH="1">
            <a:off x="8864739" y="4698155"/>
            <a:ext cx="2565363" cy="16168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OBS: Toda Solicitação que e enviada para a caixa do Almoxarifado direto, devolvemos ao setor solicitante, que seja enviado ao GAB/DAS para Autorizo.</a:t>
            </a:r>
          </a:p>
        </p:txBody>
      </p:sp>
      <p:sp>
        <p:nvSpPr>
          <p:cNvPr id="13" name="Seta: para a Direita 1">
            <a:extLst>
              <a:ext uri="{FF2B5EF4-FFF2-40B4-BE49-F238E27FC236}">
                <a16:creationId xmlns="" xmlns:a16="http://schemas.microsoft.com/office/drawing/2014/main" id="{461EB9D1-4299-41A6-9DB3-AF12F3947D6B}"/>
              </a:ext>
            </a:extLst>
          </p:cNvPr>
          <p:cNvSpPr/>
          <p:nvPr/>
        </p:nvSpPr>
        <p:spPr>
          <a:xfrm rot="7764973" flipH="1" flipV="1">
            <a:off x="1961607" y="2359410"/>
            <a:ext cx="2151656" cy="302781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Solicitação no PAE</a:t>
            </a:r>
          </a:p>
        </p:txBody>
      </p:sp>
      <p:sp>
        <p:nvSpPr>
          <p:cNvPr id="14" name="Seta: para a Direita 39">
            <a:extLst>
              <a:ext uri="{FF2B5EF4-FFF2-40B4-BE49-F238E27FC236}">
                <a16:creationId xmlns="" xmlns:a16="http://schemas.microsoft.com/office/drawing/2014/main" id="{E422E29E-F68A-4D78-9322-CB12A2D25359}"/>
              </a:ext>
            </a:extLst>
          </p:cNvPr>
          <p:cNvSpPr/>
          <p:nvPr/>
        </p:nvSpPr>
        <p:spPr>
          <a:xfrm rot="10800000" flipH="1" flipV="1">
            <a:off x="5352076" y="1592395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Enviar ao </a:t>
            </a:r>
          </a:p>
        </p:txBody>
      </p:sp>
      <p:sp>
        <p:nvSpPr>
          <p:cNvPr id="15" name="Seta: para a Direita 47">
            <a:extLst>
              <a:ext uri="{FF2B5EF4-FFF2-40B4-BE49-F238E27FC236}">
                <a16:creationId xmlns="" xmlns:a16="http://schemas.microsoft.com/office/drawing/2014/main" id="{88789BA1-A795-4CBE-B7FD-2EEE7E8DD044}"/>
              </a:ext>
            </a:extLst>
          </p:cNvPr>
          <p:cNvSpPr/>
          <p:nvPr/>
        </p:nvSpPr>
        <p:spPr>
          <a:xfrm rot="10800000" flipH="1" flipV="1">
            <a:off x="2316706" y="3532901"/>
            <a:ext cx="1370746" cy="311535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Solicitação no PAE</a:t>
            </a:r>
          </a:p>
        </p:txBody>
      </p:sp>
      <p:sp>
        <p:nvSpPr>
          <p:cNvPr id="16" name="Seta: para a Direita 49">
            <a:extLst>
              <a:ext uri="{FF2B5EF4-FFF2-40B4-BE49-F238E27FC236}">
                <a16:creationId xmlns="" xmlns:a16="http://schemas.microsoft.com/office/drawing/2014/main" id="{BFB6D27E-9775-46D5-B8F2-7D800E7BD12B}"/>
              </a:ext>
            </a:extLst>
          </p:cNvPr>
          <p:cNvSpPr/>
          <p:nvPr/>
        </p:nvSpPr>
        <p:spPr>
          <a:xfrm rot="10800000" flipH="1" flipV="1">
            <a:off x="5329124" y="3532902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Enviar ao </a:t>
            </a:r>
          </a:p>
        </p:txBody>
      </p:sp>
      <p:sp>
        <p:nvSpPr>
          <p:cNvPr id="17" name="Seta: para a Direita 50">
            <a:extLst>
              <a:ext uri="{FF2B5EF4-FFF2-40B4-BE49-F238E27FC236}">
                <a16:creationId xmlns="" xmlns:a16="http://schemas.microsoft.com/office/drawing/2014/main" id="{341087D0-3EA5-45CF-9280-57D91315396C}"/>
              </a:ext>
            </a:extLst>
          </p:cNvPr>
          <p:cNvSpPr/>
          <p:nvPr/>
        </p:nvSpPr>
        <p:spPr>
          <a:xfrm rot="10800000" flipH="1" flipV="1">
            <a:off x="5372563" y="5514739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Enviar ao </a:t>
            </a:r>
          </a:p>
        </p:txBody>
      </p:sp>
      <p:sp>
        <p:nvSpPr>
          <p:cNvPr id="18" name="Seta: para a Direita 51">
            <a:extLst>
              <a:ext uri="{FF2B5EF4-FFF2-40B4-BE49-F238E27FC236}">
                <a16:creationId xmlns="" xmlns:a16="http://schemas.microsoft.com/office/drawing/2014/main" id="{E2C5F597-0288-45B5-B827-9456E99EED89}"/>
              </a:ext>
            </a:extLst>
          </p:cNvPr>
          <p:cNvSpPr/>
          <p:nvPr/>
        </p:nvSpPr>
        <p:spPr>
          <a:xfrm rot="16200000" flipH="1" flipV="1">
            <a:off x="6671313" y="2590431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Autorizo </a:t>
            </a:r>
          </a:p>
        </p:txBody>
      </p:sp>
      <p:sp>
        <p:nvSpPr>
          <p:cNvPr id="19" name="Seta: para a Direita 52">
            <a:extLst>
              <a:ext uri="{FF2B5EF4-FFF2-40B4-BE49-F238E27FC236}">
                <a16:creationId xmlns="" xmlns:a16="http://schemas.microsoft.com/office/drawing/2014/main" id="{6DD2C280-9929-4171-AE07-6A13692A4A0A}"/>
              </a:ext>
            </a:extLst>
          </p:cNvPr>
          <p:cNvSpPr/>
          <p:nvPr/>
        </p:nvSpPr>
        <p:spPr>
          <a:xfrm rot="13758697" flipH="1" flipV="1">
            <a:off x="1993494" y="4780098"/>
            <a:ext cx="2151656" cy="302781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Solicitação no PAE</a:t>
            </a:r>
          </a:p>
        </p:txBody>
      </p:sp>
      <p:sp>
        <p:nvSpPr>
          <p:cNvPr id="20" name="Seta: para a Direita 53">
            <a:extLst>
              <a:ext uri="{FF2B5EF4-FFF2-40B4-BE49-F238E27FC236}">
                <a16:creationId xmlns="" xmlns:a16="http://schemas.microsoft.com/office/drawing/2014/main" id="{6DC54949-8655-4FA6-A6B5-448D8235C2F2}"/>
              </a:ext>
            </a:extLst>
          </p:cNvPr>
          <p:cNvSpPr/>
          <p:nvPr/>
        </p:nvSpPr>
        <p:spPr>
          <a:xfrm rot="16200000" flipH="1" flipV="1">
            <a:off x="6639497" y="4524474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Autorizo </a:t>
            </a:r>
          </a:p>
        </p:txBody>
      </p:sp>
      <p:sp>
        <p:nvSpPr>
          <p:cNvPr id="21" name="Seta: para a Direita 55">
            <a:extLst>
              <a:ext uri="{FF2B5EF4-FFF2-40B4-BE49-F238E27FC236}">
                <a16:creationId xmlns="" xmlns:a16="http://schemas.microsoft.com/office/drawing/2014/main" id="{ACF468A4-8CF8-4559-956D-034F40E0A4C9}"/>
              </a:ext>
            </a:extLst>
          </p:cNvPr>
          <p:cNvSpPr/>
          <p:nvPr/>
        </p:nvSpPr>
        <p:spPr>
          <a:xfrm rot="8131698" flipH="1" flipV="1">
            <a:off x="7587131" y="4336035"/>
            <a:ext cx="2151656" cy="302781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Liberação dos </a:t>
            </a:r>
            <a:r>
              <a:rPr lang="pt-BR" sz="1000" dirty="0" smtClean="0">
                <a:latin typeface="Bahnschrift" panose="020B0502040204020203" pitchFamily="34" charset="0"/>
              </a:rPr>
              <a:t>Materiais</a:t>
            </a:r>
            <a:endParaRPr lang="pt-BR" sz="1000" dirty="0">
              <a:latin typeface="Bahnschrift" panose="020B0502040204020203" pitchFamily="34" charset="0"/>
            </a:endParaRP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-98693" y="1239837"/>
            <a:ext cx="3796844" cy="31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Atendimento de materiais para Setores 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7" y="0"/>
            <a:ext cx="12174510" cy="68469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1056885" y="3289141"/>
            <a:ext cx="1341104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Setor Requisitante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A72ABE7-2D67-402B-89FF-E3444CCC498F}"/>
              </a:ext>
            </a:extLst>
          </p:cNvPr>
          <p:cNvSpPr/>
          <p:nvPr/>
        </p:nvSpPr>
        <p:spPr>
          <a:xfrm flipH="1">
            <a:off x="3918566" y="1358551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Materiais - EPIs</a:t>
            </a:r>
            <a:endParaRPr lang="pt-BR" sz="1400" dirty="0">
              <a:latin typeface="Bahnschrift Condensed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4AE5EE4-83A2-4669-A450-EC75F3B7FD53}"/>
              </a:ext>
            </a:extLst>
          </p:cNvPr>
          <p:cNvSpPr/>
          <p:nvPr/>
        </p:nvSpPr>
        <p:spPr>
          <a:xfrm flipH="1">
            <a:off x="3905414" y="3277266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Materiais de Expediente</a:t>
            </a:r>
            <a:endParaRPr lang="pt-BR" sz="1400" dirty="0">
              <a:latin typeface="Bahnschrift Condensed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14AA2E3-3B4F-4987-8FAF-75F823775932}"/>
              </a:ext>
            </a:extLst>
          </p:cNvPr>
          <p:cNvSpPr/>
          <p:nvPr/>
        </p:nvSpPr>
        <p:spPr>
          <a:xfrm flipH="1">
            <a:off x="3918566" y="5246812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Materiais de Consumo e  </a:t>
            </a:r>
            <a:r>
              <a:rPr lang="pt-BR" sz="1400" dirty="0">
                <a:latin typeface="Bahnschrift Condensed" panose="020B0502040204020203" pitchFamily="34" charset="0"/>
              </a:rPr>
              <a:t>Impressos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CF6933F-8450-42E3-9225-8BE557CB3C42}"/>
              </a:ext>
            </a:extLst>
          </p:cNvPr>
          <p:cNvSpPr/>
          <p:nvPr/>
        </p:nvSpPr>
        <p:spPr>
          <a:xfrm flipH="1">
            <a:off x="6784898" y="1358551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GAB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06309274-C664-4C06-995F-98160E843AA8}"/>
              </a:ext>
            </a:extLst>
          </p:cNvPr>
          <p:cNvSpPr/>
          <p:nvPr/>
        </p:nvSpPr>
        <p:spPr>
          <a:xfrm flipH="1">
            <a:off x="6784898" y="3289918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SAGA</a:t>
            </a:r>
            <a:endParaRPr lang="pt-BR" sz="1400" dirty="0">
              <a:latin typeface="Bahnschrift Condensed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85570620-60F5-4730-8E8D-8A368A2F66E7}"/>
              </a:ext>
            </a:extLst>
          </p:cNvPr>
          <p:cNvSpPr/>
          <p:nvPr/>
        </p:nvSpPr>
        <p:spPr>
          <a:xfrm flipH="1">
            <a:off x="6796930" y="5246813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Bahnschrift Condensed" panose="020B0502040204020203" pitchFamily="34" charset="0"/>
              </a:rPr>
              <a:t>DAS</a:t>
            </a:r>
            <a:endParaRPr lang="pt-BR" sz="1400" dirty="0">
              <a:latin typeface="Bahnschrift Condensed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224311E6-784E-464F-8E74-68DBDA2963D0}"/>
              </a:ext>
            </a:extLst>
          </p:cNvPr>
          <p:cNvSpPr/>
          <p:nvPr/>
        </p:nvSpPr>
        <p:spPr>
          <a:xfrm flipH="1">
            <a:off x="9569332" y="3251207"/>
            <a:ext cx="1499657" cy="90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Bahnschrift Condensed" panose="020B0502040204020203" pitchFamily="34" charset="0"/>
              </a:rPr>
              <a:t>Setor Requisitante</a:t>
            </a:r>
          </a:p>
        </p:txBody>
      </p:sp>
      <p:sp>
        <p:nvSpPr>
          <p:cNvPr id="12" name="Seta: para a Direita 1">
            <a:extLst>
              <a:ext uri="{FF2B5EF4-FFF2-40B4-BE49-F238E27FC236}">
                <a16:creationId xmlns="" xmlns:a16="http://schemas.microsoft.com/office/drawing/2014/main" id="{461EB9D1-4299-41A6-9DB3-AF12F3947D6B}"/>
              </a:ext>
            </a:extLst>
          </p:cNvPr>
          <p:cNvSpPr/>
          <p:nvPr/>
        </p:nvSpPr>
        <p:spPr>
          <a:xfrm rot="7764973" flipH="1" flipV="1">
            <a:off x="2080357" y="2359410"/>
            <a:ext cx="2151656" cy="302781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Solicitação no PAE</a:t>
            </a:r>
          </a:p>
        </p:txBody>
      </p:sp>
      <p:sp>
        <p:nvSpPr>
          <p:cNvPr id="13" name="Seta: para a Direita 47">
            <a:extLst>
              <a:ext uri="{FF2B5EF4-FFF2-40B4-BE49-F238E27FC236}">
                <a16:creationId xmlns="" xmlns:a16="http://schemas.microsoft.com/office/drawing/2014/main" id="{88789BA1-A795-4CBE-B7FD-2EEE7E8DD044}"/>
              </a:ext>
            </a:extLst>
          </p:cNvPr>
          <p:cNvSpPr/>
          <p:nvPr/>
        </p:nvSpPr>
        <p:spPr>
          <a:xfrm rot="10800000" flipH="1" flipV="1">
            <a:off x="2426830" y="3528205"/>
            <a:ext cx="1370746" cy="31623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Solicitação no PAE</a:t>
            </a:r>
          </a:p>
        </p:txBody>
      </p:sp>
      <p:sp>
        <p:nvSpPr>
          <p:cNvPr id="14" name="Seta: para a Direita 51">
            <a:extLst>
              <a:ext uri="{FF2B5EF4-FFF2-40B4-BE49-F238E27FC236}">
                <a16:creationId xmlns="" xmlns:a16="http://schemas.microsoft.com/office/drawing/2014/main" id="{E2C5F597-0288-45B5-B827-9456E99EED89}"/>
              </a:ext>
            </a:extLst>
          </p:cNvPr>
          <p:cNvSpPr/>
          <p:nvPr/>
        </p:nvSpPr>
        <p:spPr>
          <a:xfrm rot="16200000" flipH="1" flipV="1">
            <a:off x="7075063" y="2590431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Bahnschrift" panose="020B0502040204020203" pitchFamily="34" charset="0"/>
              </a:rPr>
              <a:t>Autorização </a:t>
            </a:r>
            <a:endParaRPr lang="pt-BR" sz="1000" dirty="0">
              <a:latin typeface="Bahnschrift" panose="020B0502040204020203" pitchFamily="34" charset="0"/>
            </a:endParaRPr>
          </a:p>
        </p:txBody>
      </p:sp>
      <p:sp>
        <p:nvSpPr>
          <p:cNvPr id="15" name="Seta: para a Direita 52">
            <a:extLst>
              <a:ext uri="{FF2B5EF4-FFF2-40B4-BE49-F238E27FC236}">
                <a16:creationId xmlns="" xmlns:a16="http://schemas.microsoft.com/office/drawing/2014/main" id="{6DD2C280-9929-4171-AE07-6A13692A4A0A}"/>
              </a:ext>
            </a:extLst>
          </p:cNvPr>
          <p:cNvSpPr/>
          <p:nvPr/>
        </p:nvSpPr>
        <p:spPr>
          <a:xfrm rot="13758697" flipH="1" flipV="1">
            <a:off x="2100369" y="4768223"/>
            <a:ext cx="2151656" cy="302781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Solicitação no PAE</a:t>
            </a:r>
          </a:p>
        </p:txBody>
      </p:sp>
      <p:sp>
        <p:nvSpPr>
          <p:cNvPr id="16" name="Seta: para a Direita 53">
            <a:extLst>
              <a:ext uri="{FF2B5EF4-FFF2-40B4-BE49-F238E27FC236}">
                <a16:creationId xmlns="" xmlns:a16="http://schemas.microsoft.com/office/drawing/2014/main" id="{6DC54949-8655-4FA6-A6B5-448D8235C2F2}"/>
              </a:ext>
            </a:extLst>
          </p:cNvPr>
          <p:cNvSpPr/>
          <p:nvPr/>
        </p:nvSpPr>
        <p:spPr>
          <a:xfrm rot="16200000" flipH="1" flipV="1">
            <a:off x="7043247" y="4524474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Bahnschrift" panose="020B0502040204020203" pitchFamily="34" charset="0"/>
              </a:rPr>
              <a:t>Autorização</a:t>
            </a:r>
            <a:endParaRPr lang="pt-BR" sz="1000" dirty="0">
              <a:latin typeface="Bahnschrift" panose="020B0502040204020203" pitchFamily="34" charset="0"/>
            </a:endParaRPr>
          </a:p>
        </p:txBody>
      </p:sp>
      <p:sp>
        <p:nvSpPr>
          <p:cNvPr id="17" name="Seta: para a Direita 55">
            <a:extLst>
              <a:ext uri="{FF2B5EF4-FFF2-40B4-BE49-F238E27FC236}">
                <a16:creationId xmlns="" xmlns:a16="http://schemas.microsoft.com/office/drawing/2014/main" id="{ACF468A4-8CF8-4559-956D-034F40E0A4C9}"/>
              </a:ext>
            </a:extLst>
          </p:cNvPr>
          <p:cNvSpPr/>
          <p:nvPr/>
        </p:nvSpPr>
        <p:spPr>
          <a:xfrm rot="5400000" flipH="1" flipV="1">
            <a:off x="9867428" y="4514821"/>
            <a:ext cx="933456" cy="302781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Liberação dos </a:t>
            </a:r>
            <a:r>
              <a:rPr lang="pt-BR" sz="1000" dirty="0" smtClean="0">
                <a:latin typeface="Bahnschrift" panose="020B0502040204020203" pitchFamily="34" charset="0"/>
              </a:rPr>
              <a:t>Materiais</a:t>
            </a:r>
            <a:endParaRPr lang="pt-BR" sz="1000" dirty="0">
              <a:latin typeface="Bahnschrift" panose="020B0502040204020203" pitchFamily="34" charset="0"/>
            </a:endParaRPr>
          </a:p>
        </p:txBody>
      </p:sp>
      <p:sp>
        <p:nvSpPr>
          <p:cNvPr id="18" name="Seta: para a Direita 39">
            <a:extLst>
              <a:ext uri="{FF2B5EF4-FFF2-40B4-BE49-F238E27FC236}">
                <a16:creationId xmlns="" xmlns:a16="http://schemas.microsoft.com/office/drawing/2014/main" id="{E422E29E-F68A-4D78-9322-CB12A2D25359}"/>
              </a:ext>
            </a:extLst>
          </p:cNvPr>
          <p:cNvSpPr/>
          <p:nvPr/>
        </p:nvSpPr>
        <p:spPr>
          <a:xfrm rot="10800000" flipH="1" flipV="1">
            <a:off x="5454752" y="1602295"/>
            <a:ext cx="1280132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Bahnschrift" panose="020B0502040204020203" pitchFamily="34" charset="0"/>
              </a:rPr>
              <a:t>Enviar ao </a:t>
            </a:r>
          </a:p>
        </p:txBody>
      </p:sp>
      <p:cxnSp>
        <p:nvCxnSpPr>
          <p:cNvPr id="19" name="Conector angulado 18"/>
          <p:cNvCxnSpPr>
            <a:stCxn id="7" idx="1"/>
          </p:cNvCxnSpPr>
          <p:nvPr/>
        </p:nvCxnSpPr>
        <p:spPr>
          <a:xfrm flipV="1">
            <a:off x="5408542" y="3729017"/>
            <a:ext cx="564741" cy="1957672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6" idx="1"/>
          </p:cNvCxnSpPr>
          <p:nvPr/>
        </p:nvCxnSpPr>
        <p:spPr>
          <a:xfrm flipV="1">
            <a:off x="5395390" y="2101932"/>
            <a:ext cx="577893" cy="161521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Subtítulo 2"/>
          <p:cNvSpPr txBox="1">
            <a:spLocks/>
          </p:cNvSpPr>
          <p:nvPr/>
        </p:nvSpPr>
        <p:spPr>
          <a:xfrm>
            <a:off x="-83701" y="1303635"/>
            <a:ext cx="3949102" cy="31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Atendimento de materiais para Setores. 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85570620-60F5-4730-8E8D-8A368A2F66E7}"/>
              </a:ext>
            </a:extLst>
          </p:cNvPr>
          <p:cNvSpPr/>
          <p:nvPr/>
        </p:nvSpPr>
        <p:spPr>
          <a:xfrm flipH="1">
            <a:off x="9579014" y="5246813"/>
            <a:ext cx="1489976" cy="87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latin typeface="Bahnschrift Condensed" panose="020B0502040204020203" pitchFamily="34" charset="0"/>
              </a:rPr>
              <a:t>ALMOXARIFADO</a:t>
            </a:r>
            <a:endParaRPr lang="pt-BR" sz="1300" dirty="0">
              <a:latin typeface="Bahnschrift Condensed" panose="020B0502040204020203" pitchFamily="34" charset="0"/>
            </a:endParaRPr>
          </a:p>
        </p:txBody>
      </p:sp>
      <p:sp>
        <p:nvSpPr>
          <p:cNvPr id="23" name="Seta: para a Direita 51">
            <a:extLst>
              <a:ext uri="{FF2B5EF4-FFF2-40B4-BE49-F238E27FC236}">
                <a16:creationId xmlns="" xmlns:a16="http://schemas.microsoft.com/office/drawing/2014/main" id="{E2C5F597-0288-45B5-B827-9456E99EED89}"/>
              </a:ext>
            </a:extLst>
          </p:cNvPr>
          <p:cNvSpPr/>
          <p:nvPr/>
        </p:nvSpPr>
        <p:spPr>
          <a:xfrm rot="10800000" flipH="1" flipV="1">
            <a:off x="8431541" y="5521816"/>
            <a:ext cx="997341" cy="347362"/>
          </a:xfrm>
          <a:prstGeom prst="rightArrow">
            <a:avLst>
              <a:gd name="adj1" fmla="val 50000"/>
              <a:gd name="adj2" fmla="val 5959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Bahnschrift" panose="020B0502040204020203" pitchFamily="34" charset="0"/>
              </a:rPr>
              <a:t>Autorização </a:t>
            </a:r>
            <a:endParaRPr lang="pt-BR" sz="1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1567539" y="3726634"/>
            <a:ext cx="8526483" cy="1695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Administrativo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Almoxarifado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Funcional/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Whatspp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974-008501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Contatos para informações: 4006-4960/4006-4936/4006-4925 E-mail: almoxarifado.sespa@gmail.com 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3" y="69319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47088" y="1773368"/>
            <a:ext cx="8485632" cy="972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Divisão de 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Patrimônio - DIPAT/DAS/SESPA</a:t>
            </a:r>
            <a:endParaRPr lang="pt-BR" sz="3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2584" y="4797452"/>
            <a:ext cx="6364224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Gerência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Renato Marcelo de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Oliveira Flores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3" name="Retângulo com Canto Diagonal Aparado 2"/>
          <p:cNvSpPr/>
          <p:nvPr/>
        </p:nvSpPr>
        <p:spPr>
          <a:xfrm>
            <a:off x="644978" y="1323294"/>
            <a:ext cx="9576708" cy="521835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 ORGANIZACIONAL</a:t>
            </a:r>
          </a:p>
        </p:txBody>
      </p:sp>
      <p:sp>
        <p:nvSpPr>
          <p:cNvPr id="6" name="Retângulo com Canto Diagonal Aparado 5"/>
          <p:cNvSpPr/>
          <p:nvPr/>
        </p:nvSpPr>
        <p:spPr>
          <a:xfrm>
            <a:off x="996040" y="3633100"/>
            <a:ext cx="1861457" cy="530679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</a:p>
        </p:txBody>
      </p:sp>
      <p:sp>
        <p:nvSpPr>
          <p:cNvPr id="14" name="Retângulo com Canto Diagonal Aparado 13"/>
          <p:cNvSpPr/>
          <p:nvPr/>
        </p:nvSpPr>
        <p:spPr>
          <a:xfrm>
            <a:off x="4008662" y="2098260"/>
            <a:ext cx="1861457" cy="530679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DSG</a:t>
            </a:r>
            <a:endParaRPr lang="pt-BR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tângulo com Canto Diagonal Aparado 14"/>
          <p:cNvSpPr/>
          <p:nvPr/>
        </p:nvSpPr>
        <p:spPr>
          <a:xfrm>
            <a:off x="4030441" y="2890187"/>
            <a:ext cx="1861457" cy="532042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DICOM</a:t>
            </a:r>
          </a:p>
        </p:txBody>
      </p:sp>
      <p:sp>
        <p:nvSpPr>
          <p:cNvPr id="16" name="Retângulo com Canto Diagonal Aparado 15"/>
          <p:cNvSpPr/>
          <p:nvPr/>
        </p:nvSpPr>
        <p:spPr>
          <a:xfrm>
            <a:off x="4030441" y="3682124"/>
            <a:ext cx="1861457" cy="532042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DALM</a:t>
            </a:r>
          </a:p>
        </p:txBody>
      </p:sp>
      <p:sp>
        <p:nvSpPr>
          <p:cNvPr id="17" name="Retângulo com Canto Diagonal Aparado 16"/>
          <p:cNvSpPr/>
          <p:nvPr/>
        </p:nvSpPr>
        <p:spPr>
          <a:xfrm>
            <a:off x="4024991" y="4482220"/>
            <a:ext cx="1861457" cy="530679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DIPAT</a:t>
            </a:r>
          </a:p>
        </p:txBody>
      </p:sp>
      <p:sp>
        <p:nvSpPr>
          <p:cNvPr id="19" name="Retângulo com Canto Diagonal Aparado 18"/>
          <p:cNvSpPr/>
          <p:nvPr/>
        </p:nvSpPr>
        <p:spPr>
          <a:xfrm>
            <a:off x="4038603" y="5287740"/>
            <a:ext cx="1861457" cy="530679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</a:t>
            </a: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4038603" y="6008910"/>
            <a:ext cx="1861457" cy="530679"/>
          </a:xfrm>
          <a:prstGeom prst="snip2Diag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</a:rPr>
              <a:t>GECOM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6104745" y="2122751"/>
            <a:ext cx="2443262" cy="530679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Greice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Mokarzel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tângulo com Canto Diagonal Aparado 27"/>
          <p:cNvSpPr/>
          <p:nvPr/>
        </p:nvSpPr>
        <p:spPr>
          <a:xfrm>
            <a:off x="6104745" y="2903843"/>
            <a:ext cx="2443262" cy="530679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Raimundo Nunes</a:t>
            </a:r>
          </a:p>
        </p:txBody>
      </p:sp>
      <p:sp>
        <p:nvSpPr>
          <p:cNvPr id="29" name="Retângulo com Canto Diagonal Aparado 28"/>
          <p:cNvSpPr/>
          <p:nvPr/>
        </p:nvSpPr>
        <p:spPr>
          <a:xfrm>
            <a:off x="6104745" y="3699815"/>
            <a:ext cx="2443262" cy="530679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Rafael Miranda</a:t>
            </a:r>
          </a:p>
        </p:txBody>
      </p:sp>
      <p:sp>
        <p:nvSpPr>
          <p:cNvPr id="30" name="Retângulo com Canto Diagonal Aparado 29"/>
          <p:cNvSpPr/>
          <p:nvPr/>
        </p:nvSpPr>
        <p:spPr>
          <a:xfrm>
            <a:off x="6104745" y="4497190"/>
            <a:ext cx="2443262" cy="530679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Renato Flores</a:t>
            </a:r>
          </a:p>
        </p:txBody>
      </p:sp>
      <p:sp>
        <p:nvSpPr>
          <p:cNvPr id="31" name="Retângulo com Canto Diagonal Aparado 30"/>
          <p:cNvSpPr/>
          <p:nvPr/>
        </p:nvSpPr>
        <p:spPr>
          <a:xfrm>
            <a:off x="6104745" y="5287739"/>
            <a:ext cx="2443262" cy="530679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Etiane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Ferreira</a:t>
            </a:r>
          </a:p>
        </p:txBody>
      </p:sp>
      <p:sp>
        <p:nvSpPr>
          <p:cNvPr id="32" name="Retângulo com Canto Diagonal Aparado 31"/>
          <p:cNvSpPr/>
          <p:nvPr/>
        </p:nvSpPr>
        <p:spPr>
          <a:xfrm>
            <a:off x="6104745" y="6022529"/>
            <a:ext cx="2443262" cy="530679"/>
          </a:xfrm>
          <a:prstGeom prst="snip2Diag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Priscila Belém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77928" y="1974884"/>
            <a:ext cx="7671519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SOLICITAÇÃO DE MATERIAL E EQUIPAMENTOS</a:t>
            </a:r>
          </a:p>
          <a:p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As solicitações devem seguir o fluxo correto possibilitando maior celeridade. 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34125" y="3567659"/>
            <a:ext cx="9653665" cy="309622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SAGA          DAS        DIPAT</a:t>
            </a:r>
          </a:p>
          <a:p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b="1" dirty="0" err="1" smtClean="0">
                <a:solidFill>
                  <a:schemeClr val="accent5">
                    <a:lumMod val="75000"/>
                  </a:schemeClr>
                </a:solidFill>
              </a:rPr>
              <a:t>Gab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. Secr. (SP.01)    </a:t>
            </a:r>
          </a:p>
          <a:p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SAPS         DDRA         SAGA            DAS         DIPAT     </a:t>
            </a:r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507699" y="4572000"/>
            <a:ext cx="659567" cy="509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477719" y="5130764"/>
            <a:ext cx="659567" cy="67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707824" y="4536398"/>
            <a:ext cx="422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640183" y="4528485"/>
            <a:ext cx="3147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737552" y="5762324"/>
            <a:ext cx="4234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883400" y="5758848"/>
            <a:ext cx="38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7986009" y="5742672"/>
            <a:ext cx="2998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588460" y="5762324"/>
            <a:ext cx="352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21930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74165" y="2034885"/>
            <a:ext cx="8536510" cy="328777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tramitações para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requisições,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faz-se necessário envio do empenho ao;</a:t>
            </a:r>
          </a:p>
          <a:p>
            <a:pPr algn="ctr"/>
            <a:endParaRPr lang="pt-BR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Fornecedor     recebimento do bem DIPAT     Cadastro 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SISPATWEB    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Distribuição (Setores e Regionais) 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951099" y="3868978"/>
            <a:ext cx="2248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6443272" y="3829986"/>
            <a:ext cx="209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7750628" y="3853543"/>
            <a:ext cx="26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92335" y="1847491"/>
            <a:ext cx="6840760" cy="41044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CADASTRO SISPATWEB</a:t>
            </a:r>
          </a:p>
          <a:p>
            <a:endParaRPr lang="pt-BR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que haja efetividade na distribuição dos materiais e equipamentos se faz necessário :</a:t>
            </a:r>
          </a:p>
          <a:p>
            <a:endParaRPr lang="pt-BR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ao cadastro no SIMAS: Nota fiscal e Empenho e PRD.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Após efetuado o registro no SIMAS o bem automaticamente migrará para o SISPATWEB.</a:t>
            </a:r>
          </a:p>
        </p:txBody>
      </p:sp>
    </p:spTree>
    <p:extLst>
      <p:ext uri="{BB962C8B-B14F-4D97-AF65-F5344CB8AC3E}">
        <p14:creationId xmlns:p14="http://schemas.microsoft.com/office/powerpoint/2010/main" val="4780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27293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22316" y="1592658"/>
            <a:ext cx="6840760" cy="41044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MOVIMENTAÇÃO SISPATWEB</a:t>
            </a:r>
          </a:p>
          <a:p>
            <a:endParaRPr lang="pt-BR" sz="2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Através do SISPATWEB se </a:t>
            </a: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faz: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Recebimento;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Devolução (inservível (irrecuperável, recuperável ocioso) esta deve ser feita com o referido laudo </a:t>
            </a: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técnico;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Baixa </a:t>
            </a:r>
          </a:p>
          <a:p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materiais e </a:t>
            </a:r>
            <a:r>
              <a:rPr lang="pt-BR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equipamentos.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-107164"/>
            <a:ext cx="12174510" cy="68469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42085" y="2416214"/>
            <a:ext cx="7668343" cy="18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Contatos para informações: 4006-4928 / 4006-4622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4006-4931</a:t>
            </a:r>
          </a:p>
          <a:p>
            <a:pPr algn="ctr"/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91 97400-8534 (funcional / Administrativo DIPAT)</a:t>
            </a:r>
          </a:p>
          <a:p>
            <a:pPr algn="ctr"/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E-mail: dipat.das@gmail.com</a:t>
            </a:r>
          </a:p>
        </p:txBody>
      </p:sp>
    </p:spTree>
    <p:extLst>
      <p:ext uri="{BB962C8B-B14F-4D97-AF65-F5344CB8AC3E}">
        <p14:creationId xmlns:p14="http://schemas.microsoft.com/office/powerpoint/2010/main" val="6883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5096" y="2551836"/>
            <a:ext cx="109418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SETOR DE </a:t>
            </a: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TRANSPORTES - STRAN/DAS/SESPA</a:t>
            </a:r>
          </a:p>
          <a:p>
            <a:pPr algn="ctr"/>
            <a:endParaRPr lang="pt-BR" sz="3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30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3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30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Gerência: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Etiane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Souza Ferreira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3000" b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6240" y="1394848"/>
            <a:ext cx="113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1. APRESENTAÇÃO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6240" y="2278249"/>
            <a:ext cx="1135121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setor de transporte gerencia a frota de veículos oficiais e locados da SESPA;</a:t>
            </a:r>
          </a:p>
          <a:p>
            <a:pPr algn="just"/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 veículos locados: 24 (vinte e quatro) tipo DUSTER, 36 (trinta e seis) tipo S10 de cor branca, 26 (vinte e seis) tipo S10 de cor cinza, 04 (quatro) vans de 15 lugares e 05 (cinco) caminhões baú;</a:t>
            </a:r>
          </a:p>
          <a:p>
            <a:pPr algn="just"/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 oficiais há variados veículos, embarcações e geradores de propriedade da Secretaria e gerenciado por este setor;</a:t>
            </a:r>
          </a:p>
          <a:p>
            <a:pPr algn="just"/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1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Todos os veículos são monitoráveis e rastreáveis</a:t>
            </a: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2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6" y="0"/>
            <a:ext cx="12174510" cy="68469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5112" y="1561010"/>
            <a:ext cx="113512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Auditagem das prestações de contas de combustível;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Análise técnica e fiscalização dos pedidos de cota extra de combustível;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Monitoramento da frota;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Gerenciamento e fiscalização das manutenções de veículos;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BR" sz="2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Fiscalização dos contratos de interesse do setor seja de locação de veículo ou de gerenciamento de frota;</a:t>
            </a:r>
          </a:p>
          <a:p>
            <a:endParaRPr lang="pt-BR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6" y="0"/>
            <a:ext cx="12174510" cy="68469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6240" y="1248402"/>
            <a:ext cx="113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GERENCIAMENTO DE FROTA - COMBUSTÍVEL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6240" y="2016554"/>
            <a:ext cx="113512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Cota fixa mensal de abastecimento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Cota Extra de abastecimento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Valor limite de abastecimento (Região Metropolitana)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Diesel R$ 5,20 ; Gasolina R$ 6,50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Inclusão de veículos para ações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Prestação de Contas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Bloqueio e desbloqueio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Infrações de Trânsito</a:t>
            </a:r>
          </a:p>
          <a:p>
            <a:endParaRPr lang="pt-BR" sz="2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50"/>
            <a:ext cx="7620000" cy="4000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159579" y="5919107"/>
            <a:ext cx="5747657" cy="30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0204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63939"/>
          </a:xfrm>
        </p:spPr>
      </p:pic>
    </p:spTree>
    <p:extLst>
      <p:ext uri="{BB962C8B-B14F-4D97-AF65-F5344CB8AC3E}">
        <p14:creationId xmlns:p14="http://schemas.microsoft.com/office/powerpoint/2010/main" val="31357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6" y="0"/>
            <a:ext cx="12174510" cy="68469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6240" y="1248402"/>
            <a:ext cx="113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3. MANUTENÇÃO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240" y="2007029"/>
            <a:ext cx="11351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Procedimento para solicitação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Revisão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Auditagem e análise técnicas dos orçamentos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Sinistros - procedimento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 responsabilização do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condutor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Veículos Inservíveis</a:t>
            </a:r>
          </a:p>
          <a:p>
            <a:pPr algn="just">
              <a:lnSpc>
                <a:spcPct val="150000"/>
              </a:lnSpc>
            </a:pPr>
            <a:endParaRPr lang="pt-BR" sz="2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5835"/>
          </a:xfrm>
        </p:spPr>
      </p:pic>
      <p:sp>
        <p:nvSpPr>
          <p:cNvPr id="5" name="CaixaDeTexto 4"/>
          <p:cNvSpPr txBox="1"/>
          <p:nvPr/>
        </p:nvSpPr>
        <p:spPr>
          <a:xfrm>
            <a:off x="3510705" y="1562100"/>
            <a:ext cx="4457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u="sng" dirty="0" smtClean="0">
                <a:solidFill>
                  <a:schemeClr val="accent1">
                    <a:lumMod val="75000"/>
                  </a:schemeClr>
                </a:solidFill>
              </a:rPr>
              <a:t>VEÍCULOS QUE SOFRERAM SINISTRO</a:t>
            </a:r>
            <a:endParaRPr lang="pt-BR" sz="2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2" y="1992986"/>
            <a:ext cx="4266418" cy="466689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40" y="1992989"/>
            <a:ext cx="4305376" cy="21370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1" y="2917984"/>
            <a:ext cx="3139440" cy="25094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38" y="4204512"/>
            <a:ext cx="4305377" cy="24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" y="2049780"/>
            <a:ext cx="5520714" cy="37261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3"/>
            <a:ext cx="12192000" cy="123238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032760" y="1392674"/>
            <a:ext cx="6126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 smtClean="0">
                <a:solidFill>
                  <a:schemeClr val="accent1">
                    <a:lumMod val="75000"/>
                  </a:schemeClr>
                </a:solidFill>
              </a:rPr>
              <a:t>VEÍCULO QUE SOFREU SINISTRO X RECUPERADO</a:t>
            </a:r>
            <a:endParaRPr lang="pt-BR" sz="2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3" y="2049780"/>
            <a:ext cx="4624116" cy="372618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806440" y="3386852"/>
            <a:ext cx="73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75473" y="6027420"/>
            <a:ext cx="177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75000"/>
                  </a:schemeClr>
                </a:solidFill>
              </a:rPr>
              <a:t>ANTES</a:t>
            </a:r>
            <a:endParaRPr lang="pt-BR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233331" y="6027420"/>
            <a:ext cx="177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1">
                    <a:lumMod val="75000"/>
                  </a:schemeClr>
                </a:solidFill>
              </a:rPr>
              <a:t>DEPOIS</a:t>
            </a:r>
            <a:endParaRPr lang="pt-BR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6" y="9144"/>
            <a:ext cx="12174510" cy="68469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6240" y="1257546"/>
            <a:ext cx="113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4. CONSIDERAÇÕES FINAIS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240" y="2007029"/>
            <a:ext cx="113512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Qualquer eventualidade o setor de transporte sempre estar disponível para atender.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Estamos à disposição em caso de orientação ou treinamento sobre algum procedimento específico.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Temos a missão de atender com eficiência e qualidade as demandas de transporte de toda a Secretaria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Informações: 4006-4261 – 4006-4217  -  E-mail: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transportes@sespa.pa.gov.br</a:t>
            </a:r>
            <a:endParaRPr lang="pt-BR" sz="2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6" y="9144"/>
            <a:ext cx="12174510" cy="68469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6240" y="1664129"/>
            <a:ext cx="113512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Objetivo maior do transporte é criar meios para unificar as informações, transportar pessoas e materiais para o bem da população do Pará e, assim, fazer com que todas as regionais trilhem um só caminho.</a:t>
            </a:r>
          </a:p>
          <a:p>
            <a:pPr algn="just">
              <a:lnSpc>
                <a:spcPct val="150000"/>
              </a:lnSpc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principal meio de transporte do ser humano é o </a:t>
            </a:r>
            <a:r>
              <a:rPr lang="pt-BR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desejo. O desejo de mudar, de perseverar, de vencer</a:t>
            </a:r>
            <a:r>
              <a:rPr lang="pt-BR" sz="2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pt-BR" sz="2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Informações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4006-4261 – 4006-4217  -  E-mail: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transportes@sespa.pa.gov.br</a:t>
            </a:r>
            <a:endParaRPr lang="pt-BR" sz="2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0"/>
            <a:ext cx="12174510" cy="6846956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905256" y="3114692"/>
            <a:ext cx="9590551" cy="62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3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Gerência de Compras 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– GECOM/DAS/SESPA</a:t>
            </a:r>
            <a:endParaRPr lang="pt-BR" sz="3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70170" y="5449573"/>
            <a:ext cx="5411189" cy="62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Gerência: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Priscila Belém </a:t>
            </a:r>
          </a:p>
        </p:txBody>
      </p:sp>
    </p:spTree>
    <p:extLst>
      <p:ext uri="{BB962C8B-B14F-4D97-AF65-F5344CB8AC3E}">
        <p14:creationId xmlns:p14="http://schemas.microsoft.com/office/powerpoint/2010/main" val="14753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ED69B9FD-4AD1-4C73-BAE1-73609620B0DD}"/>
              </a:ext>
            </a:extLst>
          </p:cNvPr>
          <p:cNvSpPr/>
          <p:nvPr/>
        </p:nvSpPr>
        <p:spPr>
          <a:xfrm flipH="1">
            <a:off x="9499939" y="4805030"/>
            <a:ext cx="2565363" cy="16168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OBS: Toda Solicitação </a:t>
            </a:r>
            <a:r>
              <a:rPr lang="pt-BR" sz="1400" dirty="0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precisa ser encaminhada para deliberação do ordenador de despesa.</a:t>
            </a:r>
            <a:endParaRPr lang="pt-BR" sz="1400" dirty="0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9628897" y="2037020"/>
            <a:ext cx="1873566" cy="60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7411205" y="2050197"/>
            <a:ext cx="1873566" cy="587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GECOM</a:t>
            </a:r>
          </a:p>
          <a:p>
            <a:pPr marL="171450" indent="-171450" algn="ctr">
              <a:buFont typeface="Wingdings" pitchFamily="2" charset="2"/>
              <a:buChar char="Ø"/>
            </a:pP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 flipV="1">
            <a:off x="7114886" y="2276359"/>
            <a:ext cx="248288" cy="1501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9" name="Seta para a direita 28"/>
          <p:cNvSpPr/>
          <p:nvPr/>
        </p:nvSpPr>
        <p:spPr>
          <a:xfrm flipV="1">
            <a:off x="9339782" y="2257925"/>
            <a:ext cx="248288" cy="1501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764794" y="2039650"/>
            <a:ext cx="1873566" cy="597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SETOR REQUISITANTE</a:t>
            </a:r>
          </a:p>
          <a:p>
            <a:pPr marL="171450" indent="-171450" algn="ctr">
              <a:buFont typeface="Wingdings" pitchFamily="2" charset="2"/>
              <a:buChar char="Ø"/>
            </a:pP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2967069" y="2055454"/>
            <a:ext cx="1873566" cy="581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SAGA</a:t>
            </a:r>
          </a:p>
          <a:p>
            <a:pPr marL="171450" indent="-171450" algn="ctr">
              <a:buFont typeface="Wingdings" pitchFamily="2" charset="2"/>
              <a:buChar char="Ø"/>
            </a:pP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5185546" y="2079179"/>
            <a:ext cx="1873566" cy="55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DAS</a:t>
            </a:r>
          </a:p>
        </p:txBody>
      </p:sp>
      <p:sp>
        <p:nvSpPr>
          <p:cNvPr id="2" name="Seta para a direita 1"/>
          <p:cNvSpPr/>
          <p:nvPr/>
        </p:nvSpPr>
        <p:spPr>
          <a:xfrm flipV="1">
            <a:off x="2681545" y="2281617"/>
            <a:ext cx="248288" cy="1501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7" name="Seta para a direita 26"/>
          <p:cNvSpPr/>
          <p:nvPr/>
        </p:nvSpPr>
        <p:spPr>
          <a:xfrm flipV="1">
            <a:off x="4892818" y="2263182"/>
            <a:ext cx="248288" cy="1501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976748" y="2837193"/>
            <a:ext cx="1704796" cy="1497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Ofício / Memorando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Termo de Referência/Projeto Básico</a:t>
            </a:r>
          </a:p>
          <a:p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- Art. 6º, Inc. IX, da Lei Federal 8.666/93</a:t>
            </a:r>
          </a:p>
          <a:p>
            <a:pPr marL="171450" indent="-171450" algn="ctr">
              <a:buFont typeface="Wingdings" pitchFamily="2" charset="2"/>
              <a:buChar char="Ø"/>
            </a:pP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eta dobrada 34"/>
          <p:cNvSpPr/>
          <p:nvPr/>
        </p:nvSpPr>
        <p:spPr>
          <a:xfrm rot="10800000" flipH="1">
            <a:off x="772762" y="2683335"/>
            <a:ext cx="163580" cy="740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3211770" y="2842794"/>
            <a:ext cx="1637861" cy="1580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Aprovar TR</a:t>
            </a: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Lei </a:t>
            </a: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Federal 8.666/93, </a:t>
            </a: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Art. </a:t>
            </a: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2°, § 2º, </a:t>
            </a: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Inc. I</a:t>
            </a: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Decreto </a:t>
            </a:r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Estadual </a:t>
            </a: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534/2020, Art. 14, Inc. II</a:t>
            </a:r>
          </a:p>
        </p:txBody>
      </p:sp>
      <p:sp>
        <p:nvSpPr>
          <p:cNvPr id="41" name="Seta dobrada 40"/>
          <p:cNvSpPr/>
          <p:nvPr/>
        </p:nvSpPr>
        <p:spPr>
          <a:xfrm rot="10800000" flipH="1">
            <a:off x="2984035" y="2680706"/>
            <a:ext cx="163580" cy="740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5446430" y="2838202"/>
            <a:ext cx="1637861" cy="88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Encaminha para pesquisa de mercado</a:t>
            </a:r>
          </a:p>
          <a:p>
            <a:pPr marL="171450" indent="-171450" algn="ctr">
              <a:buFont typeface="Wingdings" pitchFamily="2" charset="2"/>
              <a:buChar char="Ø"/>
            </a:pP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Seta dobrada 44"/>
          <p:cNvSpPr/>
          <p:nvPr/>
        </p:nvSpPr>
        <p:spPr>
          <a:xfrm rot="10800000" flipH="1">
            <a:off x="5218694" y="2680706"/>
            <a:ext cx="163580" cy="740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7646907" y="2828590"/>
            <a:ext cx="1637861" cy="127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Pesquisa de Mercado</a:t>
            </a: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Determina a modalidade licitatória</a:t>
            </a: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Seta dobrada 47"/>
          <p:cNvSpPr/>
          <p:nvPr/>
        </p:nvSpPr>
        <p:spPr>
          <a:xfrm rot="10800000" flipH="1">
            <a:off x="7419171" y="2711969"/>
            <a:ext cx="163580" cy="740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3514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 DE REFERÊNCIA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20686"/>
            <a:ext cx="10515600" cy="39562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i="1" dirty="0" smtClean="0">
                <a:solidFill>
                  <a:schemeClr val="accent5">
                    <a:lumMod val="75000"/>
                  </a:schemeClr>
                </a:solidFill>
              </a:rPr>
              <a:t>Lei Federal 8.666/93 </a:t>
            </a:r>
          </a:p>
          <a:p>
            <a:pPr marL="0" indent="0">
              <a:buNone/>
            </a:pP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Art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. 6º, IX 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(...)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§ 6º 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A infringência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 do disposto neste artigo 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implica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a nulidade dos atos ou contratos realizados e a responsabilidade de quem lhes tenha dado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causa.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Acórdão 2.471/2008-TCU-Plenário 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(...)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em geral, os projetos básicos ou termos de referência apresentam muitas desconformidades, o que causa o não atingimento do objetivo das licitações e impossibilita uma gestão contratual que garanta o recebimento dos benefícios que se pretende com a contratação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Art. 2°, § 2º, Inc.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–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Aprovação da autoridade competente</a:t>
            </a:r>
            <a:endParaRPr lang="pt-BR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201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TÓPICOS DO TERMO DE REFERÊNCIA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Exposição de motivos (justificativa para tal aquisição ou contratação)</a:t>
            </a:r>
          </a:p>
          <a:p>
            <a:pPr marL="0" indent="0">
              <a:buNone/>
            </a:pPr>
            <a:endParaRPr lang="pt-BR" sz="2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objeto (a fim de evitar o fracasso e o desperdício de recursos)</a:t>
            </a:r>
          </a:p>
          <a:p>
            <a:pPr marL="0" indent="0">
              <a:buNone/>
            </a:pPr>
            <a:endParaRPr lang="pt-BR" sz="2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de entrega </a:t>
            </a:r>
          </a:p>
          <a:p>
            <a:endParaRPr lang="pt-BR" sz="2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 entrega</a:t>
            </a:r>
          </a:p>
          <a:p>
            <a:pPr marL="0" indent="0">
              <a:buNone/>
            </a:pPr>
            <a:endParaRPr lang="pt-BR" sz="2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(...) </a:t>
            </a:r>
          </a:p>
          <a:p>
            <a:endParaRPr lang="pt-BR" dirty="0">
              <a:solidFill>
                <a:srgbClr val="1823FA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2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1026042" y="2004025"/>
            <a:ext cx="2439251" cy="489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PESQUISA DE MERCADO</a:t>
            </a: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7992094" y="3587565"/>
            <a:ext cx="2031681" cy="898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OBS: IN 65 de 07/07/2021 – Art. 23, § 1º da Lei Federal 14.133/21 SEGES/ME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3465293" y="2719310"/>
            <a:ext cx="3440863" cy="1717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Lei Federal 8.666/93, Art. 43, Inc. IV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 73 DE 05/08/2020 do Min. da Economia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 002 de 06/11/2018 SEAD/DGL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 003 DE 09/11/2018 SEAD/DGL</a:t>
            </a: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* Banco Referencial de Preços – SIMAS</a:t>
            </a:r>
          </a:p>
          <a:p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Decreto Estadual 1.504 de 26/04/2021 </a:t>
            </a: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eta dobrada 31"/>
          <p:cNvSpPr/>
          <p:nvPr/>
        </p:nvSpPr>
        <p:spPr>
          <a:xfrm rot="10800000" flipH="1">
            <a:off x="2767809" y="2528959"/>
            <a:ext cx="592908" cy="105860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9" name="Seta para a direita 28"/>
          <p:cNvSpPr/>
          <p:nvPr/>
        </p:nvSpPr>
        <p:spPr>
          <a:xfrm flipV="1">
            <a:off x="6778664" y="4191377"/>
            <a:ext cx="1106552" cy="1501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Multiplicar 2"/>
          <p:cNvSpPr/>
          <p:nvPr/>
        </p:nvSpPr>
        <p:spPr>
          <a:xfrm>
            <a:off x="7331940" y="3944498"/>
            <a:ext cx="345465" cy="643955"/>
          </a:xfrm>
          <a:prstGeom prst="mathMultiply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Seta dobrada 13"/>
          <p:cNvSpPr/>
          <p:nvPr/>
        </p:nvSpPr>
        <p:spPr>
          <a:xfrm rot="10800000" flipH="1">
            <a:off x="6197797" y="4575321"/>
            <a:ext cx="580867" cy="7210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6906156" y="5772198"/>
            <a:ext cx="2342323" cy="461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Mapa Comparativo de Preços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6906156" y="4931465"/>
            <a:ext cx="3408898" cy="461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Sistema Integrado de Materiais e Serviços</a:t>
            </a:r>
          </a:p>
        </p:txBody>
      </p:sp>
      <p:sp>
        <p:nvSpPr>
          <p:cNvPr id="19" name="Seta dobrada 18"/>
          <p:cNvSpPr/>
          <p:nvPr/>
        </p:nvSpPr>
        <p:spPr>
          <a:xfrm rot="10800000" flipH="1">
            <a:off x="6197796" y="5332022"/>
            <a:ext cx="580868" cy="71544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0" y="1184522"/>
            <a:ext cx="12192000" cy="9411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MERCADOLÓGICA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-14792"/>
            <a:ext cx="12174510" cy="689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72648"/>
            <a:ext cx="12192000" cy="111929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INSTRUÇÕES NORMATIVAS PARA REALIZAÇÃO DE PESQUISA PREÇOS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771" y="2398815"/>
            <a:ext cx="10723419" cy="37781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73 DE 05/08/2020 do Min. da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Economia</a:t>
            </a:r>
          </a:p>
          <a:p>
            <a:pPr marL="0" indent="0">
              <a:buNone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002 de 06/11/2018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SEAD/DGL</a:t>
            </a:r>
          </a:p>
          <a:p>
            <a:pPr marL="0" indent="0">
              <a:buNone/>
            </a:pPr>
            <a:endParaRPr lang="pt-BR" sz="26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Painel de preços</a:t>
            </a:r>
          </a:p>
          <a:p>
            <a:endParaRPr lang="pt-BR" sz="26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Contratações similares de outros entes públicos</a:t>
            </a:r>
          </a:p>
          <a:p>
            <a:endParaRPr lang="pt-BR" sz="26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Pesquisa publicada em mídia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especializada</a:t>
            </a:r>
            <a:r>
              <a:rPr lang="pt-BR" sz="2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sítios eletrônicos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especializados 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domínio público</a:t>
            </a:r>
          </a:p>
          <a:p>
            <a:endParaRPr lang="pt-BR" sz="2600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Pesquisa direta com fornecedores 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97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-14792"/>
            <a:ext cx="12174510" cy="689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7576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FORMALIZAÇÃO DA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PESQUISA DE PREÇOS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280062"/>
            <a:ext cx="10609613" cy="4120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   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Informar: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Agente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responsável pela cotação;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ontes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consultadas;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reços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coletados;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Cálculo para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definição do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preço estimado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e, 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Método aplicado para a crítica dos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valores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considerados e desconsiderados (inexequíveis,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inconsistentes e excessivamente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elevados).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-14792"/>
            <a:ext cx="12174510" cy="689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451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PROPOSTA COMERCIAL - REQUISITOS MÍNIMOS  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91937"/>
            <a:ext cx="10515600" cy="3885025"/>
          </a:xfrm>
        </p:spPr>
        <p:txBody>
          <a:bodyPr/>
          <a:lstStyle/>
          <a:p>
            <a:r>
              <a:rPr lang="pt-BR" sz="2400" dirty="0" smtClean="0">
                <a:solidFill>
                  <a:srgbClr val="0066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azão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ocial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CNPJ;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Contatos: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endereço, telefone, e-mail, etc.;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specificação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 objeto;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alores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unitários e global;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razo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validade da proposta; 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dentificação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 assinatura do representante legal da empres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-55247"/>
            <a:ext cx="12192000" cy="691324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66304"/>
            <a:ext cx="10515600" cy="43701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 </a:t>
            </a:r>
          </a:p>
          <a:p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1º (...) utilização do Banco Referencial de Preços pelos Órgãos e Entidades do Poder Executivo Estadual.</a:t>
            </a:r>
          </a:p>
          <a:p>
            <a:pPr marL="0" indent="0">
              <a:buNone/>
            </a:pPr>
            <a:endParaRPr lang="pt-BR" sz="3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</a:t>
            </a:r>
          </a:p>
          <a:p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3º  (...) </a:t>
            </a:r>
            <a:r>
              <a:rPr lang="pt-BR" sz="3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acrescido de 20% (vinte por cento), é o valor máximo admitido para a compra ou contratação executada pelo órgão ou entidade integrante do SIMAS</a:t>
            </a:r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inclusive para o grupo de itens de medicamentos desde que os valores finais não excedam o teto fixado na Câmara de Regulação do Mercado de Medicamentos – CMED da ANVISA.</a:t>
            </a:r>
          </a:p>
          <a:p>
            <a:endParaRPr lang="pt-BR" sz="3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</a:t>
            </a:r>
          </a:p>
          <a:p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4º, inciso I</a:t>
            </a:r>
          </a:p>
          <a:p>
            <a:pPr marL="0" indent="0">
              <a:buNone/>
            </a:pPr>
            <a:r>
              <a:rPr lang="pt-BR" sz="3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 percentual é estabelecido para valores com registro nos últimos 180 dias.</a:t>
            </a: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490" y="1244930"/>
            <a:ext cx="12174510" cy="785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Nº03, de 09 de novembro de 2018 – SEAD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Referencial</a:t>
            </a:r>
          </a:p>
        </p:txBody>
      </p:sp>
    </p:spTree>
    <p:extLst>
      <p:ext uri="{BB962C8B-B14F-4D97-AF65-F5344CB8AC3E}">
        <p14:creationId xmlns:p14="http://schemas.microsoft.com/office/powerpoint/2010/main" val="42461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/>
        </p:blipFill>
        <p:spPr bwMode="auto">
          <a:xfrm>
            <a:off x="1725934" y="1641798"/>
            <a:ext cx="9012543" cy="488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03170" y="1021275"/>
            <a:ext cx="8668986" cy="95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INTEGRADO DE MATERIAL E SERVIÇOS - SIMAS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66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5519687" y="3457990"/>
            <a:ext cx="15794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6155376" y="5403564"/>
            <a:ext cx="13617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30326" y="1021275"/>
            <a:ext cx="4633745" cy="95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Banco Referencial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66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/>
        </p:blipFill>
        <p:spPr bwMode="auto">
          <a:xfrm>
            <a:off x="1159105" y="1693068"/>
            <a:ext cx="10051202" cy="49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9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"/>
          <a:stretch/>
        </p:blipFill>
        <p:spPr bwMode="auto">
          <a:xfrm>
            <a:off x="1523999" y="1601174"/>
            <a:ext cx="9211295" cy="500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30326" y="1021275"/>
            <a:ext cx="4633745" cy="95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Banco Referencial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66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" y="0"/>
            <a:ext cx="12192551" cy="68748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"/>
          <a:stretch/>
        </p:blipFill>
        <p:spPr bwMode="auto">
          <a:xfrm>
            <a:off x="1472515" y="1633631"/>
            <a:ext cx="9334006" cy="502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30326" y="1021275"/>
            <a:ext cx="4633745" cy="95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Banco Referencial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66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510" cy="6846956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0" y="1179810"/>
            <a:ext cx="12192000" cy="5525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3200" b="1" dirty="0">
              <a:solidFill>
                <a:srgbClr val="26262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endParaRPr lang="pt-BR" sz="3000" b="1" dirty="0" smtClean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endParaRPr lang="pt-BR" sz="30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pt-BR" sz="3000" b="1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DIVISÃO </a:t>
            </a:r>
            <a:r>
              <a:rPr lang="pt-BR" sz="3000" b="1" dirty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SERVIÇOS GERAIS </a:t>
            </a:r>
            <a:r>
              <a:rPr lang="pt-BR" sz="3000" b="1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pt-BR" sz="3000" b="1" dirty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DSG/DAS/SESPA</a:t>
            </a: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endParaRPr lang="pt-BR" sz="2000" b="1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endParaRPr lang="pt-BR" sz="2000" b="1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                            </a:t>
            </a:r>
            <a:r>
              <a:rPr lang="pt-BR" sz="2000" b="1" dirty="0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Gerência: Greice </a:t>
            </a:r>
            <a:r>
              <a:rPr lang="pt-BR" sz="2000" b="1" dirty="0" err="1" smtClean="0">
                <a:solidFill>
                  <a:srgbClr val="4472C4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Mokarzel</a:t>
            </a:r>
            <a:endParaRPr lang="pt-BR" sz="2000" b="1" dirty="0">
              <a:solidFill>
                <a:srgbClr val="4472C4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3000" b="1" dirty="0">
              <a:solidFill>
                <a:srgbClr val="26262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2400" b="1" dirty="0">
              <a:solidFill>
                <a:srgbClr val="262626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26262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5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70"/>
            <a:ext cx="12192000" cy="689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53894"/>
            <a:ext cx="12192000" cy="763029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Painel de Preços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 b="3645"/>
          <a:stretch/>
        </p:blipFill>
        <p:spPr bwMode="auto">
          <a:xfrm>
            <a:off x="0" y="1782382"/>
            <a:ext cx="12192000" cy="49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92"/>
            <a:ext cx="12192000" cy="689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 bwMode="auto">
          <a:xfrm>
            <a:off x="1615051" y="1644462"/>
            <a:ext cx="9250877" cy="50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053894"/>
            <a:ext cx="12192000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Mapa Comparativo de Preços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88176"/>
            <a:ext cx="10515600" cy="4880759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Decreto Estadual 2.168/2010 – alterado pelo Decreto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Estadual 856/2020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Valores dispensáveis por Cotação Eletrônica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Material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R$ 881,00 até R$ 17.600,00 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Serviços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R$ 1.651,00 até R$ 33.000,00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Excepcionalidades: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CARACTERIZAÇÃO DA SITUAÇÃO EMERGENCIAL OU CALAMITOSA. (Despesas enquadradas no inc. IV, art. 24, da Lei nº 8.666, de 1993)</a:t>
            </a:r>
            <a:endParaRPr lang="pt-BR" sz="2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184522"/>
            <a:ext cx="12192000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COTAÇÃO ELETRÔNICA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6882385" y="4727384"/>
            <a:ext cx="2994776" cy="1412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Elaborar minuta de edital (Análise e parecer jurídico)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Publicar edital nas plataformas web Banpará e Compras Pará</a:t>
            </a:r>
          </a:p>
          <a:p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- Coordenador / Apoio Técnico</a:t>
            </a:r>
          </a:p>
          <a:p>
            <a:r>
              <a:rPr lang="pt-BR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- Homologador: Autoridade ou servidor designado portariado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1340174" y="2347258"/>
            <a:ext cx="2251625" cy="4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COTAÇÃO ELETRÔNICA</a:t>
            </a: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D9278D9-C907-4D59-AA22-56400A1126C9}"/>
              </a:ext>
            </a:extLst>
          </p:cNvPr>
          <p:cNvSpPr/>
          <p:nvPr/>
        </p:nvSpPr>
        <p:spPr>
          <a:xfrm flipH="1">
            <a:off x="3591799" y="3185907"/>
            <a:ext cx="3290586" cy="122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marL="171450" indent="-171450">
              <a:buFont typeface="Wingdings" pitchFamily="2" charset="2"/>
              <a:buChar char="Ø"/>
            </a:pPr>
            <a:endParaRPr lang="pt-BR" sz="1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Decreto Estadual 2.168/2010 – alterado pelo Decreto Estadual 856/2020</a:t>
            </a: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- Material de R$ 881,00 até R$ 17.600,00 </a:t>
            </a: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- Serviços de R$ 1.651,00 até R$ 33.000,00</a:t>
            </a:r>
            <a:endParaRPr lang="pt-BR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pt-BR" sz="1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</a:t>
            </a:r>
          </a:p>
        </p:txBody>
      </p:sp>
      <p:sp>
        <p:nvSpPr>
          <p:cNvPr id="8" name="Seta dobrada 7"/>
          <p:cNvSpPr/>
          <p:nvPr/>
        </p:nvSpPr>
        <p:spPr>
          <a:xfrm rot="10800000" flipH="1">
            <a:off x="2707389" y="2874733"/>
            <a:ext cx="728476" cy="104986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eta dobrada 8"/>
          <p:cNvSpPr/>
          <p:nvPr/>
        </p:nvSpPr>
        <p:spPr>
          <a:xfrm rot="10800000" flipH="1">
            <a:off x="5868902" y="4566193"/>
            <a:ext cx="728476" cy="104986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5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184522"/>
            <a:ext cx="12192000" cy="94116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COTAÇÃO ELETRÔNICA</a:t>
            </a:r>
            <a:endParaRPr lang="pt-B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84522"/>
            <a:ext cx="12192000" cy="94116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PASSOS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75065"/>
            <a:ext cx="10515600" cy="3801898"/>
          </a:xfrm>
        </p:spPr>
        <p:txBody>
          <a:bodyPr anchor="t" anchorCtr="0">
            <a:norm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Elaborar minuta de edital (Análise e parecer jurídico)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Publicar edital nas plataformas web Banpará e Compras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Pará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Coordenador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 Apoio Técnico</a:t>
            </a:r>
          </a:p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Homologador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Autoridade ou servidor designado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portariado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*Atividades de desfechos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 b="8774"/>
          <a:stretch/>
        </p:blipFill>
        <p:spPr bwMode="auto">
          <a:xfrm>
            <a:off x="1069884" y="1608815"/>
            <a:ext cx="10176022" cy="50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177746" y="973775"/>
            <a:ext cx="3113704" cy="95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BANPARANET</a:t>
            </a:r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b="4157"/>
          <a:stretch/>
        </p:blipFill>
        <p:spPr bwMode="auto">
          <a:xfrm>
            <a:off x="766558" y="1638795"/>
            <a:ext cx="10640291" cy="50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177746" y="973775"/>
            <a:ext cx="3113704" cy="95441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BANPARANET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" y="-55247"/>
            <a:ext cx="12192000" cy="69132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6" y="887638"/>
            <a:ext cx="12190033" cy="881784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TELA DE LANÇAMENTO NO </a:t>
            </a:r>
            <a:r>
              <a:rPr lang="pt-B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COMPRASPARA</a:t>
            </a:r>
            <a:endParaRPr lang="pt-BR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3887"/>
          <a:stretch/>
        </p:blipFill>
        <p:spPr bwMode="auto">
          <a:xfrm>
            <a:off x="1033127" y="1566294"/>
            <a:ext cx="10129681" cy="50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6" b="11843"/>
          <a:stretch/>
        </p:blipFill>
        <p:spPr bwMode="auto">
          <a:xfrm>
            <a:off x="1280919" y="1769422"/>
            <a:ext cx="9774991" cy="11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338427" y="938149"/>
            <a:ext cx="3113704" cy="95441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COMPRASPARÁ</a:t>
            </a:r>
            <a: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3222"/>
          <a:stretch/>
        </p:blipFill>
        <p:spPr bwMode="auto">
          <a:xfrm>
            <a:off x="1364044" y="1560657"/>
            <a:ext cx="9774991" cy="5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6" b="11843"/>
          <a:stretch/>
        </p:blipFill>
        <p:spPr bwMode="auto">
          <a:xfrm>
            <a:off x="1364044" y="1721922"/>
            <a:ext cx="9774991" cy="11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33"/>
            <a:ext cx="12192000" cy="6913247"/>
          </a:xfrm>
          <a:prstGeom prst="rect">
            <a:avLst/>
          </a:prstGeom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17490" y="6080165"/>
            <a:ext cx="12174510" cy="623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200" b="1" dirty="0" smtClean="0">
                <a:solidFill>
                  <a:srgbClr val="0066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Contatos </a:t>
            </a:r>
            <a:r>
              <a:rPr lang="pt-BR" sz="1200" b="1" dirty="0">
                <a:solidFill>
                  <a:srgbClr val="0066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para informações: </a:t>
            </a:r>
            <a:r>
              <a:rPr lang="pt-BR" sz="1200" b="1" dirty="0" smtClean="0">
                <a:solidFill>
                  <a:srgbClr val="0066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</a:t>
            </a:r>
            <a:r>
              <a:rPr lang="pt-BR" sz="1200" b="1" dirty="0">
                <a:solidFill>
                  <a:srgbClr val="0066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91) 4006-4207/4340 - (91) 7400-8614</a:t>
            </a:r>
            <a:endParaRPr lang="pt-BR" sz="1200" b="1" dirty="0" smtClean="0">
              <a:solidFill>
                <a:srgbClr val="0066CC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1200" b="1" dirty="0" smtClean="0">
                <a:solidFill>
                  <a:srgbClr val="0066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E-mail: divnpacompras@yahoo.com.br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96458"/>
              </p:ext>
            </p:extLst>
          </p:nvPr>
        </p:nvGraphicFramePr>
        <p:xfrm>
          <a:off x="404175" y="1857294"/>
          <a:ext cx="11401140" cy="404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67"/>
                <a:gridCol w="3194462"/>
                <a:gridCol w="2422566"/>
                <a:gridCol w="2839445"/>
              </a:tblGrid>
              <a:tr h="43960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Técnicos de Mercado</a:t>
                      </a:r>
                      <a:endParaRPr lang="pt-BR" sz="16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Farmacêuticos</a:t>
                      </a:r>
                      <a:endParaRPr lang="pt-BR" sz="16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Cotação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Eletrônica</a:t>
                      </a:r>
                      <a:endParaRPr lang="pt-BR" sz="16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Coordenação de Compras</a:t>
                      </a:r>
                      <a:endParaRPr lang="pt-BR" sz="16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505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Adriano Nahon</a:t>
                      </a:r>
                      <a:r>
                        <a:rPr lang="pt-BR" sz="1400" b="1" baseline="0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Souza Moraes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Garibaldi</a:t>
                      </a:r>
                      <a:r>
                        <a:rPr lang="pt-BR" sz="1400" b="1" baseline="0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Eduardo Loureiro Parente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Lucirene</a:t>
                      </a:r>
                      <a:r>
                        <a:rPr lang="pt-BR" sz="1400" b="1" baseline="0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Neves do Carmo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Priscila Belém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340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Ana Keila Medeiros dos Santos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415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Bruno Rogério Moura dos Santos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José do Carmo</a:t>
                      </a:r>
                      <a:r>
                        <a:rPr lang="pt-BR" sz="1400" b="1" baseline="0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Fernandes Filho</a:t>
                      </a:r>
                      <a:endParaRPr lang="pt-BR" sz="1400" b="1" dirty="0" smtClean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Franciane dos Santos Lima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1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Elisa Fonseca Quaresma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Benedita Chagas de Araújo</a:t>
                      </a:r>
                    </a:p>
                  </a:txBody>
                  <a:tcPr anchor="ctr"/>
                </a:tc>
              </a:tr>
              <a:tr h="36965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Jerdeilse Coelho Matos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Kassyo Gabriel Vilhena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438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Lene Cristina</a:t>
                      </a:r>
                      <a:r>
                        <a:rPr lang="pt-BR" sz="1400" b="1" baseline="0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Rodrigues Freitas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17517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Maria do Remédio Rodrigues dos Santos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Rejane Andréa Bittencourt Anchieta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2509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Poliana Ramos Oliveira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661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66CC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Tiago Benassuly de Souza</a:t>
                      </a:r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>
                        <a:solidFill>
                          <a:srgbClr val="0066CC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98969"/>
              </p:ext>
            </p:extLst>
          </p:nvPr>
        </p:nvGraphicFramePr>
        <p:xfrm>
          <a:off x="9191501" y="3034983"/>
          <a:ext cx="2588822" cy="5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822"/>
              </a:tblGrid>
              <a:tr h="534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Apoio Técnico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ubtítulo 2"/>
          <p:cNvSpPr txBox="1">
            <a:spLocks/>
          </p:cNvSpPr>
          <p:nvPr/>
        </p:nvSpPr>
        <p:spPr>
          <a:xfrm>
            <a:off x="1719937" y="1352640"/>
            <a:ext cx="8526483" cy="70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Equipe GECOM</a:t>
            </a:r>
            <a:endParaRPr lang="pt-BR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510" cy="6846956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8745" y="1251164"/>
            <a:ext cx="12192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262626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2400" b="1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53351" y="4600529"/>
            <a:ext cx="2037031" cy="11553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OBJETIVOS</a:t>
            </a:r>
            <a:endParaRPr lang="pt-BR" sz="20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377877" y="2941204"/>
            <a:ext cx="791329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9" name="Texto Explicativo 1 (Ênfase) 38"/>
          <p:cNvSpPr/>
          <p:nvPr/>
        </p:nvSpPr>
        <p:spPr>
          <a:xfrm>
            <a:off x="4316354" y="3890832"/>
            <a:ext cx="5691246" cy="433129"/>
          </a:xfrm>
          <a:prstGeom prst="accentCallout1">
            <a:avLst>
              <a:gd name="adj1" fmla="val 7021"/>
              <a:gd name="adj2" fmla="val -5569"/>
              <a:gd name="adj3" fmla="val 197532"/>
              <a:gd name="adj4" fmla="val -346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Promover a melhor instrução dos contratos</a:t>
            </a:r>
          </a:p>
        </p:txBody>
      </p:sp>
      <p:sp>
        <p:nvSpPr>
          <p:cNvPr id="40" name="Texto Explicativo 1 (Ênfase) 39"/>
          <p:cNvSpPr/>
          <p:nvPr/>
        </p:nvSpPr>
        <p:spPr>
          <a:xfrm>
            <a:off x="4405254" y="4745143"/>
            <a:ext cx="5602346" cy="433077"/>
          </a:xfrm>
          <a:prstGeom prst="accentCallout1">
            <a:avLst>
              <a:gd name="adj1" fmla="val 18750"/>
              <a:gd name="adj2" fmla="val -8333"/>
              <a:gd name="adj3" fmla="val 74378"/>
              <a:gd name="adj4" fmla="val -362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Garantir a qualidade do objeto do contrato</a:t>
            </a:r>
          </a:p>
        </p:txBody>
      </p:sp>
      <p:sp>
        <p:nvSpPr>
          <p:cNvPr id="41" name="Texto Explicativo 1 (Ênfase) 40"/>
          <p:cNvSpPr/>
          <p:nvPr/>
        </p:nvSpPr>
        <p:spPr>
          <a:xfrm>
            <a:off x="4405254" y="5492023"/>
            <a:ext cx="5602346" cy="383071"/>
          </a:xfrm>
          <a:prstGeom prst="accentCallout1">
            <a:avLst>
              <a:gd name="adj1" fmla="val 18750"/>
              <a:gd name="adj2" fmla="val -8333"/>
              <a:gd name="adj3" fmla="val -3536"/>
              <a:gd name="adj4" fmla="val -37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Fiscalizar com eficiência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271867" y="2863497"/>
            <a:ext cx="1016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Instruir, acompanhar e fiscalizar com efetividade para o fiel cumprimento das obrigações assumidas entre as partes.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45" y="224828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MISSÃO</a:t>
            </a:r>
          </a:p>
        </p:txBody>
      </p:sp>
    </p:spTree>
    <p:extLst>
      <p:ext uri="{BB962C8B-B14F-4D97-AF65-F5344CB8AC3E}">
        <p14:creationId xmlns:p14="http://schemas.microsoft.com/office/powerpoint/2010/main" val="18265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"/>
            <a:ext cx="12192000" cy="69132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9475" y="4453247"/>
            <a:ext cx="8110847" cy="1721923"/>
          </a:xfrm>
        </p:spPr>
        <p:txBody>
          <a:bodyPr>
            <a:noAutofit/>
          </a:bodyPr>
          <a:lstStyle/>
          <a:p>
            <a:pPr algn="r"/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OBRIGADO!!!</a:t>
            </a:r>
            <a:endParaRPr lang="pt-BR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"/>
            <a:ext cx="12174510" cy="68469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7490" y="1571685"/>
            <a:ext cx="121920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TÓPICOS</a:t>
            </a:r>
          </a:p>
          <a:p>
            <a:pPr algn="just">
              <a:lnSpc>
                <a:spcPct val="150000"/>
              </a:lnSpc>
            </a:pPr>
            <a:r>
              <a:rPr lang="pt-BR" sz="2000" b="1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P</a:t>
            </a:r>
            <a:r>
              <a:rPr lang="pt-BR" sz="2000" b="1" i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razos e comunicação interna enviada aos fiscais.  </a:t>
            </a:r>
            <a:endParaRPr lang="pt-BR" sz="2000" b="1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M</a:t>
            </a:r>
            <a:r>
              <a:rPr lang="pt-BR" sz="2000" b="1" i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anifestações encaminhadas nas declarações e tramites tomados pela DSG.</a:t>
            </a:r>
            <a:endParaRPr lang="pt-BR" sz="2000" b="1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i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O</a:t>
            </a:r>
            <a:r>
              <a:rPr lang="pt-BR" sz="2000" b="1" i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que é a declaração de prestação de serviços? a sua importância e da Nota Fiscal atestadas.</a:t>
            </a:r>
            <a:endParaRPr lang="pt-BR" sz="2000" b="1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i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Orientações acerca da solicitação de aditivos contratuais de limpeza e vigilância. </a:t>
            </a:r>
            <a:endParaRPr lang="pt-BR" sz="2000" b="1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i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A importância de a regional informar quando houver mudanças de endereço.</a:t>
            </a:r>
            <a:endParaRPr lang="pt-BR" sz="2000" b="1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i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-A importância da atividade desempenhada pelo Fiscal de Contrato para a DSG e considerações finais.</a:t>
            </a:r>
            <a:endParaRPr lang="pt-BR" sz="2000" b="1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3223</Words>
  <Application>Microsoft Office PowerPoint</Application>
  <PresentationFormat>Personalizar</PresentationFormat>
  <Paragraphs>473</Paragraphs>
  <Slides>81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28</vt:i4>
      </vt:variant>
      <vt:variant>
        <vt:lpstr>Títulos de slides</vt:lpstr>
      </vt:variant>
      <vt:variant>
        <vt:i4>81</vt:i4>
      </vt:variant>
    </vt:vector>
  </HeadingPairs>
  <TitlesOfParts>
    <vt:vector size="109" baseType="lpstr"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7_Tema do Office</vt:lpstr>
      <vt:lpstr>8_Tema do Office</vt:lpstr>
      <vt:lpstr>9_Tema do Office</vt:lpstr>
      <vt:lpstr>10_Tema do Office</vt:lpstr>
      <vt:lpstr>11_Tema do Office</vt:lpstr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20_Tema do Office</vt:lpstr>
      <vt:lpstr>21_Tema do Office</vt:lpstr>
      <vt:lpstr>22_Tema do Office</vt:lpstr>
      <vt:lpstr>23_Tema do Office</vt:lpstr>
      <vt:lpstr>24_Tema do Office</vt:lpstr>
      <vt:lpstr>25_Tema do Office</vt:lpstr>
      <vt:lpstr>26_Tema do Office</vt:lpstr>
      <vt:lpstr>27_Tema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Apresentação do PowerPoint</vt:lpstr>
      <vt:lpstr>I - CORREIOS (SEDEX, TELEGRAMA, PAC e MALOTE)</vt:lpstr>
      <vt:lpstr> II - TELEFONIA MÓVEL</vt:lpstr>
      <vt:lpstr>III - TELEFONIA FIXA – STFC -  (FIXO)</vt:lpstr>
      <vt:lpstr>IV - TELEFONIA FIXA (DIRETA) </vt:lpstr>
      <vt:lpstr>V - IOE (IMPRENSA OFICIAL DO ESTADO)</vt:lpstr>
      <vt:lpstr>VI - ARQUIVO CENTRAL</vt:lpstr>
      <vt:lpstr>    VII – CONTATOS PARA INFORMAÇÕES: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TERMO DE REFERÊNCIA</vt:lpstr>
      <vt:lpstr>PRINCIPAIS TÓPICOS DO TERMO DE REFERÊNCIA</vt:lpstr>
      <vt:lpstr>Apresentação do PowerPoint</vt:lpstr>
      <vt:lpstr>INSTRUÇÕES NORMATIVAS PARA REALIZAÇÃO DE PESQUISA PREÇOS</vt:lpstr>
      <vt:lpstr>FORMALIZAÇÃO DA PESQUISA DE PREÇOS</vt:lpstr>
      <vt:lpstr>PROPOSTA COMERCIAL - REQUISITOS MÍNIMOS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Painel de Preços</vt:lpstr>
      <vt:lpstr>Apresentação do PowerPoint</vt:lpstr>
      <vt:lpstr>Apresentação do PowerPoint</vt:lpstr>
      <vt:lpstr>COTAÇÃO ELETRÔNICA</vt:lpstr>
      <vt:lpstr>PASSOS</vt:lpstr>
      <vt:lpstr>Apresentação do PowerPoint</vt:lpstr>
      <vt:lpstr> BANPARANET </vt:lpstr>
      <vt:lpstr>TELA DE LANÇAMENTO NO COMPRASPARA</vt:lpstr>
      <vt:lpstr> COMPRASPARÁ </vt:lpstr>
      <vt:lpstr>Apresentação do PowerPoint</vt:lpstr>
      <vt:lpstr>OBRIGADO!!!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George Sarmento de Paula Junior</dc:creator>
  <cp:lastModifiedBy>Raimundo Nunes</cp:lastModifiedBy>
  <cp:revision>392</cp:revision>
  <dcterms:created xsi:type="dcterms:W3CDTF">2021-09-20T18:09:07Z</dcterms:created>
  <dcterms:modified xsi:type="dcterms:W3CDTF">2021-09-30T16:02:47Z</dcterms:modified>
</cp:coreProperties>
</file>