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0" r:id="rId5"/>
    <p:sldId id="259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FA634E-8D24-492E-BE6F-BF1D184154EC}">
          <p14:sldIdLst>
            <p14:sldId id="256"/>
            <p14:sldId id="257"/>
            <p14:sldId id="266"/>
            <p14:sldId id="260"/>
            <p14:sldId id="259"/>
            <p14:sldId id="262"/>
            <p14:sldId id="263"/>
            <p14:sldId id="264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86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660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Total:</a:t>
            </a:r>
            <a:r>
              <a:rPr lang="en-US" baseline="0" dirty="0" smtClean="0">
                <a:solidFill>
                  <a:schemeClr val="accent1">
                    <a:lumMod val="50000"/>
                  </a:schemeClr>
                </a:solidFill>
              </a:rPr>
              <a:t> 166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2804633670280146"/>
          <c:y val="0.197309886302226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instrumentos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Contratos</c:v>
                </c:pt>
                <c:pt idx="1">
                  <c:v>TEDS</c:v>
                </c:pt>
                <c:pt idx="2">
                  <c:v>Contratualizações</c:v>
                </c:pt>
                <c:pt idx="3">
                  <c:v>Convênios</c:v>
                </c:pt>
                <c:pt idx="4">
                  <c:v>T. Cooperação</c:v>
                </c:pt>
                <c:pt idx="5">
                  <c:v>T. Fomento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100</c:v>
                </c:pt>
                <c:pt idx="1">
                  <c:v>21</c:v>
                </c:pt>
                <c:pt idx="2">
                  <c:v>17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2723584"/>
        <c:axId val="225827072"/>
      </c:barChart>
      <c:catAx>
        <c:axId val="172723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25827072"/>
        <c:crosses val="autoZero"/>
        <c:auto val="0"/>
        <c:lblAlgn val="ctr"/>
        <c:lblOffset val="100"/>
        <c:tickLblSkip val="1"/>
        <c:noMultiLvlLbl val="0"/>
      </c:catAx>
      <c:valAx>
        <c:axId val="22582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723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425492004055063E-2"/>
          <c:y val="1.8463979602623772E-2"/>
          <c:w val="0.18489521329371916"/>
          <c:h val="6.0868592039151036E-2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427A-944F-413F-9D19-A5D1601BF36B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D3C63-6B17-4968-AAE3-843DBE4A9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4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D3C63-6B17-4968-AAE3-843DBE4A97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05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0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9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9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9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0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1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1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12192000" cy="6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5275" y="1428750"/>
            <a:ext cx="1173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GT </a:t>
            </a:r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</a:rPr>
              <a:t>– CONTRATOS E CONVÊNIOS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542925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Composição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Coordenador: Daniel Medeiros do Lago Fontoura</a:t>
            </a: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Agente Administrativo: 1</a:t>
            </a: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Economista (NES): 1 </a:t>
            </a: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Técnicos: 9</a:t>
            </a:r>
          </a:p>
          <a:p>
            <a:pPr marL="361950" indent="-361950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       Totalizando 12 servidores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8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85850" y="1428750"/>
            <a:ext cx="9715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Missão</a:t>
            </a:r>
            <a:endParaRPr lang="pt-BR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Tem como objetivo principal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acompanhar o desenvolvimento dos instrumentos contratuais, desde a sua celebração até o término de sua vigência, visando garantir uma execução célere,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idônea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 objetiva, atendendo aos interesses da Secretaria de Saúde Pública do Estado e, principalmente, o interesse público, ofertando serviços de saúde com qualidade a população.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4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09626" y="1266825"/>
            <a:ext cx="965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INSTRUMENTOS VIGENTES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67271343"/>
              </p:ext>
            </p:extLst>
          </p:nvPr>
        </p:nvGraphicFramePr>
        <p:xfrm>
          <a:off x="1047750" y="1728490"/>
          <a:ext cx="9029702" cy="477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8675" y="1104900"/>
            <a:ext cx="1079182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MANUAL DE GESTÃO E FISCALIZAÇÃO DE CONTRATOS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Conceito de Contrato: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u="sng" dirty="0" smtClean="0">
                <a:solidFill>
                  <a:schemeClr val="accent1">
                    <a:lumMod val="50000"/>
                  </a:schemeClr>
                </a:solidFill>
              </a:rPr>
              <a:t>§ único</a:t>
            </a:r>
            <a:r>
              <a:rPr lang="pt-BR" sz="2000" u="sng" dirty="0">
                <a:solidFill>
                  <a:schemeClr val="accent1">
                    <a:lumMod val="50000"/>
                  </a:schemeClr>
                </a:solidFill>
              </a:rPr>
              <a:t>, do Art.2º, da Lei nº 8.666/93: </a:t>
            </a:r>
            <a:endParaRPr lang="pt-BR" sz="20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“Para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os fins desta Lei, considera-se contrato todo e qualquer ajuste entre órgãos ou entidades da Administração Pública e particulares, em que haja um acordo de vontades para a formação de vínculo e a estipulação de obrigações recíprocas, seja qual for a denominação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utilizada”.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u="sng" dirty="0" smtClean="0">
                <a:solidFill>
                  <a:schemeClr val="accent1">
                    <a:lumMod val="50000"/>
                  </a:schemeClr>
                </a:solidFill>
              </a:rPr>
              <a:t>§2º, do art.89, da Lei nº </a:t>
            </a:r>
            <a:r>
              <a:rPr lang="pt-BR" sz="2000" u="sng" dirty="0">
                <a:solidFill>
                  <a:schemeClr val="accent1">
                    <a:lumMod val="50000"/>
                  </a:schemeClr>
                </a:solidFill>
              </a:rPr>
              <a:t>14.133/2021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“§ 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contratos deverão estabelecer com clareza e precisão as condições para sua execução, expressas em cláusulas que definam os direitos, as obrigações e as responsabilidades das partes, em conformidade com os termos do edital de licitação e os da proposta vencedora ou com os termos do ato que autorizou a contratação direta e os da respectiva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proposta”.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9175" y="1562099"/>
            <a:ext cx="103536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QUEM É O FISCAL DO CONTRATO?</a:t>
            </a:r>
          </a:p>
          <a:p>
            <a:pPr algn="ctr"/>
            <a:endParaRPr lang="pt-BR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Representante da Administração, especialmente designado, para exercer o acompanhamento e a fiscalização da execução contratual, devendo informar a Administração sobre eventuais vícios, irregularidades ou baixa qualidade dos serviços prestados pela contratada, propor soluções e as sanções que entender cabíveis para regularização das faltas e defeitos observados.</a:t>
            </a: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Decreto Estadual nº 870 de 2013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, regulamenta que nos contratos, convênios e termo de cooperação firmados pelos Órgãos e Entidades do Poder Executivo Estadual deverá ser designado um fiscal a quem caberá supervisionar, fiscalizar e acompanhar a sua execução, bem como apresentar relatórios quando do término de cada etapa ou sempre que solicitado pela Administração contratante, concedente ou partícipe.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85873" y="2085975"/>
            <a:ext cx="9439275" cy="50475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Legislação Aplicada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Competências Legais dos Fiscais de Contratos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Responsabilidades do Fiscal de Contratos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Prazos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Liquidação e Pagamento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Alteração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Contratual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Execução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dos Contratos </a:t>
            </a:r>
          </a:p>
          <a:p>
            <a:pPr marL="714375" indent="-1714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  <a:tabLst>
                <a:tab pos="54292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Situações que não podem ocorrer</a:t>
            </a:r>
          </a:p>
          <a:p>
            <a:pPr marL="714375" indent="-1714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Procedimentos para evitar irregularidades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endParaRPr lang="pt-BR" b="1" u="sng" dirty="0" smtClean="0"/>
          </a:p>
          <a:p>
            <a:endParaRPr lang="pt-BR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r>
              <a:rPr lang="pt-BR" b="1" u="sng" dirty="0" smtClean="0"/>
              <a:t> </a:t>
            </a:r>
            <a:endParaRPr lang="pt-BR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650" y="1225034"/>
            <a:ext cx="1194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</a:rPr>
              <a:t>CONTEÚDO DO MANUAL</a:t>
            </a:r>
          </a:p>
        </p:txBody>
      </p:sp>
    </p:spTree>
    <p:extLst>
      <p:ext uri="{BB962C8B-B14F-4D97-AF65-F5344CB8AC3E}">
        <p14:creationId xmlns:p14="http://schemas.microsoft.com/office/powerpoint/2010/main" val="3119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38200" y="1438275"/>
            <a:ext cx="108299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DÚVIDAS/ QUESTIONAMENTOS</a:t>
            </a:r>
          </a:p>
          <a:p>
            <a:pPr algn="ctr"/>
            <a:endParaRPr lang="pt-BR" b="1" u="sng" dirty="0"/>
          </a:p>
          <a:p>
            <a:pPr algn="ctr"/>
            <a:endParaRPr lang="pt-BR" b="1" u="sng" dirty="0" smtClean="0"/>
          </a:p>
          <a:p>
            <a:endParaRPr lang="pt-BR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Setor: GT – CONTRATOS E CONVÊNIOS</a:t>
            </a:r>
          </a:p>
          <a:p>
            <a:pPr marL="361950" indent="-180975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Localização: 1º Andar (Última Sala)</a:t>
            </a:r>
          </a:p>
          <a:p>
            <a:pPr marL="361950" indent="-180975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Contato: (91) 4006-4220</a:t>
            </a:r>
          </a:p>
          <a:p>
            <a:pPr marL="361950" indent="-180975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: gtccsespa@gmail.com</a:t>
            </a:r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r>
              <a:rPr lang="pt-BR" b="1" u="sng" dirty="0" smtClean="0"/>
              <a:t> 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3119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432</Words>
  <Application>Microsoft Office PowerPoint</Application>
  <PresentationFormat>Personalizar</PresentationFormat>
  <Paragraphs>99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ASCOM</dc:creator>
  <cp:lastModifiedBy>Thamires Martins de Azevedo</cp:lastModifiedBy>
  <cp:revision>19</cp:revision>
  <dcterms:created xsi:type="dcterms:W3CDTF">2021-09-13T19:03:36Z</dcterms:created>
  <dcterms:modified xsi:type="dcterms:W3CDTF">2021-09-29T19:43:06Z</dcterms:modified>
</cp:coreProperties>
</file>